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15.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sldIdLst>
    <p:sldId id="256" r:id="rId2"/>
    <p:sldId id="262" r:id="rId3"/>
    <p:sldId id="257" r:id="rId4"/>
    <p:sldId id="258" r:id="rId5"/>
    <p:sldId id="259" r:id="rId6"/>
    <p:sldId id="260" r:id="rId7"/>
    <p:sldId id="261" r:id="rId8"/>
    <p:sldId id="266" r:id="rId9"/>
    <p:sldId id="267" r:id="rId10"/>
    <p:sldId id="268" r:id="rId11"/>
    <p:sldId id="270" r:id="rId12"/>
    <p:sldId id="269" r:id="rId13"/>
    <p:sldId id="263" r:id="rId14"/>
    <p:sldId id="264" r:id="rId15"/>
    <p:sldId id="265" r:id="rId16"/>
    <p:sldId id="278" r:id="rId17"/>
    <p:sldId id="271" r:id="rId18"/>
    <p:sldId id="279" r:id="rId19"/>
    <p:sldId id="280" r:id="rId20"/>
    <p:sldId id="272" r:id="rId21"/>
    <p:sldId id="284" r:id="rId22"/>
    <p:sldId id="273" r:id="rId23"/>
    <p:sldId id="274" r:id="rId24"/>
    <p:sldId id="277" r:id="rId25"/>
    <p:sldId id="275" r:id="rId26"/>
    <p:sldId id="276" r:id="rId27"/>
    <p:sldId id="281" r:id="rId28"/>
    <p:sldId id="282" r:id="rId29"/>
    <p:sldId id="28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57"/>
    <p:restoredTop sz="94697"/>
  </p:normalViewPr>
  <p:slideViewPr>
    <p:cSldViewPr snapToGrid="0" snapToObjects="1">
      <p:cViewPr>
        <p:scale>
          <a:sx n="80" d="100"/>
          <a:sy n="80" d="100"/>
        </p:scale>
        <p:origin x="336" y="4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2CA1EC-D664-A441-A5B7-1B6077EDC2F7}" type="datetimeFigureOut">
              <a:rPr lang="en-US" smtClean="0"/>
              <a:t>12/21/17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098CF2-10B2-7A41-A81A-F8B1A9F3A1E3}" type="slidenum">
              <a:rPr lang="en-US" smtClean="0"/>
              <a:t>‹#›</a:t>
            </a:fld>
            <a:endParaRPr lang="en-US"/>
          </a:p>
        </p:txBody>
      </p:sp>
    </p:spTree>
    <p:extLst>
      <p:ext uri="{BB962C8B-B14F-4D97-AF65-F5344CB8AC3E}">
        <p14:creationId xmlns:p14="http://schemas.microsoft.com/office/powerpoint/2010/main" val="163263587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2CA1EC-D664-A441-A5B7-1B6077EDC2F7}" type="datetimeFigureOut">
              <a:rPr lang="en-US" smtClean="0"/>
              <a:t>12/21/17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098CF2-10B2-7A41-A81A-F8B1A9F3A1E3}" type="slidenum">
              <a:rPr lang="en-US" smtClean="0"/>
              <a:t>‹#›</a:t>
            </a:fld>
            <a:endParaRPr lang="en-US"/>
          </a:p>
        </p:txBody>
      </p:sp>
    </p:spTree>
    <p:extLst>
      <p:ext uri="{BB962C8B-B14F-4D97-AF65-F5344CB8AC3E}">
        <p14:creationId xmlns:p14="http://schemas.microsoft.com/office/powerpoint/2010/main" val="205084344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2CA1EC-D664-A441-A5B7-1B6077EDC2F7}" type="datetimeFigureOut">
              <a:rPr lang="en-US" smtClean="0"/>
              <a:t>12/21/17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098CF2-10B2-7A41-A81A-F8B1A9F3A1E3}" type="slidenum">
              <a:rPr lang="en-US" smtClean="0"/>
              <a:t>‹#›</a:t>
            </a:fld>
            <a:endParaRPr lang="en-US"/>
          </a:p>
        </p:txBody>
      </p:sp>
    </p:spTree>
    <p:extLst>
      <p:ext uri="{BB962C8B-B14F-4D97-AF65-F5344CB8AC3E}">
        <p14:creationId xmlns:p14="http://schemas.microsoft.com/office/powerpoint/2010/main" val="141331299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2CA1EC-D664-A441-A5B7-1B6077EDC2F7}" type="datetimeFigureOut">
              <a:rPr lang="en-US" smtClean="0"/>
              <a:t>12/21/17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098CF2-10B2-7A41-A81A-F8B1A9F3A1E3}" type="slidenum">
              <a:rPr lang="en-US" smtClean="0"/>
              <a:t>‹#›</a:t>
            </a:fld>
            <a:endParaRPr lang="en-US"/>
          </a:p>
        </p:txBody>
      </p:sp>
    </p:spTree>
    <p:extLst>
      <p:ext uri="{BB962C8B-B14F-4D97-AF65-F5344CB8AC3E}">
        <p14:creationId xmlns:p14="http://schemas.microsoft.com/office/powerpoint/2010/main" val="40717441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2CA1EC-D664-A441-A5B7-1B6077EDC2F7}" type="datetimeFigureOut">
              <a:rPr lang="en-US" smtClean="0"/>
              <a:t>12/21/17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098CF2-10B2-7A41-A81A-F8B1A9F3A1E3}" type="slidenum">
              <a:rPr lang="en-US" smtClean="0"/>
              <a:t>‹#›</a:t>
            </a:fld>
            <a:endParaRPr lang="en-US"/>
          </a:p>
        </p:txBody>
      </p:sp>
    </p:spTree>
    <p:extLst>
      <p:ext uri="{BB962C8B-B14F-4D97-AF65-F5344CB8AC3E}">
        <p14:creationId xmlns:p14="http://schemas.microsoft.com/office/powerpoint/2010/main" val="149749356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2CA1EC-D664-A441-A5B7-1B6077EDC2F7}" type="datetimeFigureOut">
              <a:rPr lang="en-US" smtClean="0"/>
              <a:t>12/21/17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098CF2-10B2-7A41-A81A-F8B1A9F3A1E3}" type="slidenum">
              <a:rPr lang="en-US" smtClean="0"/>
              <a:t>‹#›</a:t>
            </a:fld>
            <a:endParaRPr lang="en-US"/>
          </a:p>
        </p:txBody>
      </p:sp>
    </p:spTree>
    <p:extLst>
      <p:ext uri="{BB962C8B-B14F-4D97-AF65-F5344CB8AC3E}">
        <p14:creationId xmlns:p14="http://schemas.microsoft.com/office/powerpoint/2010/main" val="201345414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2CA1EC-D664-A441-A5B7-1B6077EDC2F7}" type="datetimeFigureOut">
              <a:rPr lang="en-US" smtClean="0"/>
              <a:t>12/21/17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098CF2-10B2-7A41-A81A-F8B1A9F3A1E3}" type="slidenum">
              <a:rPr lang="en-US" smtClean="0"/>
              <a:t>‹#›</a:t>
            </a:fld>
            <a:endParaRPr lang="en-US"/>
          </a:p>
        </p:txBody>
      </p:sp>
    </p:spTree>
    <p:extLst>
      <p:ext uri="{BB962C8B-B14F-4D97-AF65-F5344CB8AC3E}">
        <p14:creationId xmlns:p14="http://schemas.microsoft.com/office/powerpoint/2010/main" val="7655601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2CA1EC-D664-A441-A5B7-1B6077EDC2F7}" type="datetimeFigureOut">
              <a:rPr lang="en-US" smtClean="0"/>
              <a:t>12/21/17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098CF2-10B2-7A41-A81A-F8B1A9F3A1E3}" type="slidenum">
              <a:rPr lang="en-US" smtClean="0"/>
              <a:t>‹#›</a:t>
            </a:fld>
            <a:endParaRPr lang="en-US"/>
          </a:p>
        </p:txBody>
      </p:sp>
    </p:spTree>
    <p:extLst>
      <p:ext uri="{BB962C8B-B14F-4D97-AF65-F5344CB8AC3E}">
        <p14:creationId xmlns:p14="http://schemas.microsoft.com/office/powerpoint/2010/main" val="33415551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2CA1EC-D664-A441-A5B7-1B6077EDC2F7}" type="datetimeFigureOut">
              <a:rPr lang="en-US" smtClean="0"/>
              <a:t>12/21/17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098CF2-10B2-7A41-A81A-F8B1A9F3A1E3}" type="slidenum">
              <a:rPr lang="en-US" smtClean="0"/>
              <a:t>‹#›</a:t>
            </a:fld>
            <a:endParaRPr lang="en-US"/>
          </a:p>
        </p:txBody>
      </p:sp>
    </p:spTree>
    <p:extLst>
      <p:ext uri="{BB962C8B-B14F-4D97-AF65-F5344CB8AC3E}">
        <p14:creationId xmlns:p14="http://schemas.microsoft.com/office/powerpoint/2010/main" val="48203731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2CA1EC-D664-A441-A5B7-1B6077EDC2F7}" type="datetimeFigureOut">
              <a:rPr lang="en-US" smtClean="0"/>
              <a:t>12/21/17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098CF2-10B2-7A41-A81A-F8B1A9F3A1E3}" type="slidenum">
              <a:rPr lang="en-US" smtClean="0"/>
              <a:t>‹#›</a:t>
            </a:fld>
            <a:endParaRPr lang="en-US"/>
          </a:p>
        </p:txBody>
      </p:sp>
    </p:spTree>
    <p:extLst>
      <p:ext uri="{BB962C8B-B14F-4D97-AF65-F5344CB8AC3E}">
        <p14:creationId xmlns:p14="http://schemas.microsoft.com/office/powerpoint/2010/main" val="129281991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2CA1EC-D664-A441-A5B7-1B6077EDC2F7}" type="datetimeFigureOut">
              <a:rPr lang="en-US" smtClean="0"/>
              <a:t>12/21/17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098CF2-10B2-7A41-A81A-F8B1A9F3A1E3}" type="slidenum">
              <a:rPr lang="en-US" smtClean="0"/>
              <a:t>‹#›</a:t>
            </a:fld>
            <a:endParaRPr lang="en-US"/>
          </a:p>
        </p:txBody>
      </p:sp>
    </p:spTree>
    <p:extLst>
      <p:ext uri="{BB962C8B-B14F-4D97-AF65-F5344CB8AC3E}">
        <p14:creationId xmlns:p14="http://schemas.microsoft.com/office/powerpoint/2010/main" val="18475425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2CA1EC-D664-A441-A5B7-1B6077EDC2F7}" type="datetimeFigureOut">
              <a:rPr lang="en-US" smtClean="0"/>
              <a:t>12/21/17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098CF2-10B2-7A41-A81A-F8B1A9F3A1E3}" type="slidenum">
              <a:rPr lang="en-US" smtClean="0"/>
              <a:t>‹#›</a:t>
            </a:fld>
            <a:endParaRPr lang="en-US"/>
          </a:p>
        </p:txBody>
      </p:sp>
    </p:spTree>
    <p:extLst>
      <p:ext uri="{BB962C8B-B14F-4D97-AF65-F5344CB8AC3E}">
        <p14:creationId xmlns:p14="http://schemas.microsoft.com/office/powerpoint/2010/main" val="1044131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3.xml"/><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slide" Target="slide11.xml"/><Relationship Id="rId5" Type="http://schemas.openxmlformats.org/officeDocument/2006/relationships/image" Target="../media/image11.png"/><Relationship Id="rId6" Type="http://schemas.openxmlformats.org/officeDocument/2006/relationships/slide" Target="slide12.xml"/><Relationship Id="rId7" Type="http://schemas.openxmlformats.org/officeDocument/2006/relationships/image" Target="../media/image12.png"/><Relationship Id="rId8" Type="http://schemas.openxmlformats.org/officeDocument/2006/relationships/image" Target="../media/image13.jpg"/><Relationship Id="rId9" Type="http://schemas.openxmlformats.org/officeDocument/2006/relationships/slide" Target="slide8.xml"/><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slide" Target="slide12.xml"/><Relationship Id="rId5" Type="http://schemas.openxmlformats.org/officeDocument/2006/relationships/image" Target="../media/image14.png"/><Relationship Id="rId6" Type="http://schemas.openxmlformats.org/officeDocument/2006/relationships/slide" Target="slide2.xml"/><Relationship Id="rId7" Type="http://schemas.openxmlformats.org/officeDocument/2006/relationships/image" Target="../media/image15.jpg"/><Relationship Id="rId8" Type="http://schemas.openxmlformats.org/officeDocument/2006/relationships/image" Target="../media/image13.jpg"/><Relationship Id="rId9" Type="http://schemas.openxmlformats.org/officeDocument/2006/relationships/slide" Target="slide8.xml"/><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slide" Target="slide15.xml"/><Relationship Id="rId4" Type="http://schemas.openxmlformats.org/officeDocument/2006/relationships/slide" Target="slide8.xml"/><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6.png"/><Relationship Id="rId5" Type="http://schemas.openxmlformats.org/officeDocument/2006/relationships/slide" Target="slide15.xml"/><Relationship Id="rId6" Type="http://schemas.openxmlformats.org/officeDocument/2006/relationships/slide" Target="slide14.xml"/><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6.png"/><Relationship Id="rId5" Type="http://schemas.openxmlformats.org/officeDocument/2006/relationships/slide" Target="slide15.xml"/><Relationship Id="rId6" Type="http://schemas.openxmlformats.org/officeDocument/2006/relationships/slide" Target="slide2.xml"/><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slide" Target="slide20.xml"/><Relationship Id="rId4" Type="http://schemas.openxmlformats.org/officeDocument/2006/relationships/slide" Target="slide27.xml"/><Relationship Id="rId5" Type="http://schemas.openxmlformats.org/officeDocument/2006/relationships/slide" Target="slide17.xml"/><Relationship Id="rId6" Type="http://schemas.openxmlformats.org/officeDocument/2006/relationships/slide" Target="slide16.xml"/><Relationship Id="rId7"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slide" Target="slide20.xml"/><Relationship Id="rId4" Type="http://schemas.openxmlformats.org/officeDocument/2006/relationships/slide" Target="slide27.xml"/><Relationship Id="rId5" Type="http://schemas.openxmlformats.org/officeDocument/2006/relationships/slide" Target="slide17.xml"/><Relationship Id="rId6" Type="http://schemas.openxmlformats.org/officeDocument/2006/relationships/slide" Target="slide16.xml"/><Relationship Id="rId7"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slide" Target="slide18.xml"/><Relationship Id="rId5" Type="http://schemas.openxmlformats.org/officeDocument/2006/relationships/slide" Target="slide15.xml"/><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slide" Target="slide19.xml"/><Relationship Id="rId5" Type="http://schemas.openxmlformats.org/officeDocument/2006/relationships/slide" Target="slide15.xml"/><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slide" Target="slide18.xml"/><Relationship Id="rId5" Type="http://schemas.openxmlformats.org/officeDocument/2006/relationships/slide" Target="slide15.xml"/><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2.png"/><Relationship Id="rId5" Type="http://schemas.openxmlformats.org/officeDocument/2006/relationships/slide" Target="slide22.xml"/><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2.png"/><Relationship Id="rId5" Type="http://schemas.openxmlformats.org/officeDocument/2006/relationships/slide" Target="slide22.xml"/><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2.png"/><Relationship Id="rId5" Type="http://schemas.openxmlformats.org/officeDocument/2006/relationships/slide" Target="slide23.xml"/><Relationship Id="rId6" Type="http://schemas.openxmlformats.org/officeDocument/2006/relationships/slide" Target="slide24.xml"/><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2.png"/><Relationship Id="rId5" Type="http://schemas.openxmlformats.org/officeDocument/2006/relationships/slide" Target="slide25.xml"/><Relationship Id="rId6" Type="http://schemas.openxmlformats.org/officeDocument/2006/relationships/image" Target="../media/image23.png"/><Relationship Id="rId7" Type="http://schemas.openxmlformats.org/officeDocument/2006/relationships/image" Target="../media/image24.tiff"/><Relationship Id="rId8" Type="http://schemas.openxmlformats.org/officeDocument/2006/relationships/slide" Target="slide2.xml"/><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2.png"/><Relationship Id="rId5" Type="http://schemas.openxmlformats.org/officeDocument/2006/relationships/slide" Target="slide26.xml"/><Relationship Id="rId6" Type="http://schemas.openxmlformats.org/officeDocument/2006/relationships/image" Target="../media/image24.tiff"/><Relationship Id="rId7" Type="http://schemas.openxmlformats.org/officeDocument/2006/relationships/image" Target="../media/image23.png"/><Relationship Id="rId8" Type="http://schemas.openxmlformats.org/officeDocument/2006/relationships/slide" Target="slide25.xml"/><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slide" Target="slide2.xml"/><Relationship Id="rId5" Type="http://schemas.openxmlformats.org/officeDocument/2006/relationships/slide" Target="slide26.xml"/><Relationship Id="rId6" Type="http://schemas.openxmlformats.org/officeDocument/2006/relationships/image" Target="../media/image25.tiff"/><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6.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slide" Target="slide28.xml"/><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slide" Target="slide21.xml"/><Relationship Id="rId5" Type="http://schemas.openxmlformats.org/officeDocument/2006/relationships/image" Target="../media/image29.tiff"/><Relationship Id="rId6" Type="http://schemas.openxmlformats.org/officeDocument/2006/relationships/slide" Target="slide29.xml"/><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slide" Target="slide21.xml"/><Relationship Id="rId5" Type="http://schemas.openxmlformats.org/officeDocument/2006/relationships/image" Target="../media/image29.tiff"/><Relationship Id="rId6" Type="http://schemas.openxmlformats.org/officeDocument/2006/relationships/slide" Target="slide2.xml"/><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g"/><Relationship Id="rId3" Type="http://schemas.openxmlformats.org/officeDocument/2006/relationships/slide" Target="slide4.xml"/></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slide" Target="slide13.xml"/><Relationship Id="rId5" Type="http://schemas.openxmlformats.org/officeDocument/2006/relationships/slide" Target="slide6.xml"/><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slide" Target="slide8.xml"/><Relationship Id="rId6" Type="http://schemas.openxmlformats.org/officeDocument/2006/relationships/slide" Target="slide7.xml"/><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slide" Target="slide8.xml"/><Relationship Id="rId6" Type="http://schemas.openxmlformats.org/officeDocument/2006/relationships/slide" Target="slide2.xml"/><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slide" Target="slide9.xml"/><Relationship Id="rId5" Type="http://schemas.openxmlformats.org/officeDocument/2006/relationships/slide" Target="slide5.xml"/><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slide" Target="slide10.xml"/><Relationship Id="rId5" Type="http://schemas.openxmlformats.org/officeDocument/2006/relationships/slide" Target="slide8.xml"/><Relationship Id="rId1" Type="http://schemas.openxmlformats.org/officeDocument/2006/relationships/slideLayout" Target="../slideLayouts/slideLayout2.xml"/><Relationship Id="rId2"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TextBox 6"/>
          <p:cNvSpPr txBox="1"/>
          <p:nvPr/>
        </p:nvSpPr>
        <p:spPr>
          <a:xfrm>
            <a:off x="690214" y="666427"/>
            <a:ext cx="8554263" cy="2954655"/>
          </a:xfrm>
          <a:prstGeom prst="rect">
            <a:avLst/>
          </a:prstGeom>
          <a:noFill/>
        </p:spPr>
        <p:txBody>
          <a:bodyPr wrap="square" rtlCol="0">
            <a:spAutoFit/>
          </a:bodyPr>
          <a:lstStyle/>
          <a:p>
            <a:pPr algn="ctr"/>
            <a:r>
              <a:rPr lang="en-US" sz="2800" dirty="0" smtClean="0"/>
              <a:t>Ancient Egypt is known for its pyramids, but did you know inside the pyramids there was often counter measures to stop grave robbers. They may not have been as elaborate as movies make them out to be</a:t>
            </a:r>
            <a:r>
              <a:rPr lang="is-IS" sz="2800" dirty="0" smtClean="0"/>
              <a:t>…. But for fun lets pretend they were and see if you can make it through to find your treasure.</a:t>
            </a:r>
          </a:p>
          <a:p>
            <a:pPr algn="ctr"/>
            <a:endParaRPr lang="is-IS" dirty="0"/>
          </a:p>
        </p:txBody>
      </p:sp>
      <p:pic>
        <p:nvPicPr>
          <p:cNvPr id="9" name="Picture 8">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2433" y="3311640"/>
            <a:ext cx="1648968" cy="3517392"/>
          </a:xfrm>
          <a:prstGeom prst="rect">
            <a:avLst/>
          </a:prstGeom>
        </p:spPr>
      </p:pic>
      <p:sp>
        <p:nvSpPr>
          <p:cNvPr id="10" name="Rectangle 9"/>
          <p:cNvSpPr/>
          <p:nvPr/>
        </p:nvSpPr>
        <p:spPr>
          <a:xfrm>
            <a:off x="690213" y="2908298"/>
            <a:ext cx="8260597" cy="1200329"/>
          </a:xfrm>
          <a:prstGeom prst="rect">
            <a:avLst/>
          </a:prstGeom>
        </p:spPr>
        <p:txBody>
          <a:bodyPr wrap="square">
            <a:spAutoFit/>
          </a:bodyPr>
          <a:lstStyle/>
          <a:p>
            <a:pPr algn="ctr"/>
            <a:endParaRPr lang="is-IS" dirty="0" smtClean="0"/>
          </a:p>
          <a:p>
            <a:pPr algn="ctr"/>
            <a:r>
              <a:rPr lang="is-IS" dirty="0" smtClean="0"/>
              <a:t>To make it through the pyramid you may need to know a few things first so make sure you have read the materials and watched the video or you might never make it out again.... 2 wrong answers in a row and you will end up back at the start.</a:t>
            </a:r>
            <a:endParaRPr lang="en-US" dirty="0"/>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6917" y="1811662"/>
            <a:ext cx="2193272" cy="2193272"/>
          </a:xfrm>
          <a:prstGeom prst="rect">
            <a:avLst/>
          </a:prstGeom>
        </p:spPr>
      </p:pic>
      <p:sp>
        <p:nvSpPr>
          <p:cNvPr id="14" name="TextBox 13"/>
          <p:cNvSpPr txBox="1"/>
          <p:nvPr/>
        </p:nvSpPr>
        <p:spPr>
          <a:xfrm>
            <a:off x="10003893" y="2191171"/>
            <a:ext cx="1937288" cy="830997"/>
          </a:xfrm>
          <a:prstGeom prst="rect">
            <a:avLst/>
          </a:prstGeom>
          <a:noFill/>
        </p:spPr>
        <p:txBody>
          <a:bodyPr wrap="square" rtlCol="0">
            <a:spAutoFit/>
          </a:bodyPr>
          <a:lstStyle/>
          <a:p>
            <a:r>
              <a:rPr lang="en-US" sz="2400" dirty="0" smtClean="0"/>
              <a:t>Click me to get started</a:t>
            </a:r>
            <a:endParaRPr lang="en-US" sz="2400" dirty="0"/>
          </a:p>
        </p:txBody>
      </p:sp>
    </p:spTree>
    <p:extLst>
      <p:ext uri="{BB962C8B-B14F-4D97-AF65-F5344CB8AC3E}">
        <p14:creationId xmlns:p14="http://schemas.microsoft.com/office/powerpoint/2010/main" val="131262702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1805"/>
          <a:stretch/>
        </p:blipFill>
        <p:spPr>
          <a:xfrm>
            <a:off x="4586316" y="4355023"/>
            <a:ext cx="707540" cy="1867546"/>
          </a:xfrm>
          <a:prstGeom prst="rect">
            <a:avLst/>
          </a:prstGeom>
        </p:spPr>
      </p:pic>
      <p:pic>
        <p:nvPicPr>
          <p:cNvPr id="2" name="Picture 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27493" y="2547447"/>
            <a:ext cx="1446502" cy="3306461"/>
          </a:xfrm>
          <a:prstGeom prst="rect">
            <a:avLst/>
          </a:prstGeom>
        </p:spPr>
      </p:pic>
      <p:pic>
        <p:nvPicPr>
          <p:cNvPr id="3" name="Picture 2">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9274" y="2491929"/>
            <a:ext cx="1569185" cy="3361979"/>
          </a:xfrm>
          <a:prstGeom prst="rect">
            <a:avLst/>
          </a:prstGeom>
        </p:spPr>
      </p:pic>
      <p:sp>
        <p:nvSpPr>
          <p:cNvPr id="7" name="Rectangle 6"/>
          <p:cNvSpPr/>
          <p:nvPr/>
        </p:nvSpPr>
        <p:spPr>
          <a:xfrm>
            <a:off x="0" y="242092"/>
            <a:ext cx="12192000" cy="6615908"/>
          </a:xfrm>
          <a:prstGeom prst="rect">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4878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smtClean="0">
                <a:solidFill>
                  <a:schemeClr val="bg1"/>
                </a:solidFill>
              </a:rPr>
              <a:t>Oh no you accidently pressed a secret button on the statue and now the roof is coming down!!! </a:t>
            </a:r>
            <a:r>
              <a:rPr lang="en-US" sz="2400" dirty="0" smtClean="0">
                <a:solidFill>
                  <a:schemeClr val="bg1"/>
                </a:solidFill>
              </a:rPr>
              <a:t>Anubis is the god of the underworld, death, and mummification. What physical form does Anubis take?</a:t>
            </a:r>
            <a:endParaRPr lang="en-US" sz="2400" dirty="0">
              <a:solidFill>
                <a:schemeClr val="bg1"/>
              </a:solidFill>
            </a:endParaRPr>
          </a:p>
        </p:txBody>
      </p:sp>
      <p:sp>
        <p:nvSpPr>
          <p:cNvPr id="8" name="Right Arrow 7">
            <a:hlinkClick r:id="rId9" action="ppaction://hlinksldjump"/>
          </p:cNvPr>
          <p:cNvSpPr/>
          <p:nvPr/>
        </p:nvSpPr>
        <p:spPr>
          <a:xfrm rot="5593008">
            <a:off x="5459533" y="5728502"/>
            <a:ext cx="1176710" cy="901669"/>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733220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2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8000" fill="hold"/>
                                        <p:tgtEl>
                                          <p:spTgt spid="7"/>
                                        </p:tgtEl>
                                        <p:attrNameLst>
                                          <p:attrName>ppt_x</p:attrName>
                                        </p:attrNameLst>
                                      </p:cBhvr>
                                      <p:tavLst>
                                        <p:tav tm="0">
                                          <p:val>
                                            <p:strVal val="#ppt_x"/>
                                          </p:val>
                                        </p:tav>
                                        <p:tav tm="100000">
                                          <p:val>
                                            <p:strVal val="#ppt_x"/>
                                          </p:val>
                                        </p:tav>
                                      </p:tavLst>
                                    </p:anim>
                                    <p:anim calcmode="lin" valueType="num">
                                      <p:cBhvr additive="base">
                                        <p:cTn id="8" dur="180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20000"/>
                            </p:stCondLst>
                            <p:childTnLst>
                              <p:par>
                                <p:cTn id="10" presetID="3" presetClass="entr" presetSubtype="1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1805"/>
          <a:stretch/>
        </p:blipFill>
        <p:spPr>
          <a:xfrm>
            <a:off x="4586316" y="4355023"/>
            <a:ext cx="707540" cy="1867546"/>
          </a:xfrm>
          <a:prstGeom prst="rect">
            <a:avLst/>
          </a:prstGeom>
        </p:spPr>
      </p:pic>
      <p:pic>
        <p:nvPicPr>
          <p:cNvPr id="7" name="Picture 6">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5467" y="3099661"/>
            <a:ext cx="2811552" cy="2193010"/>
          </a:xfrm>
          <a:prstGeom prst="rect">
            <a:avLst/>
          </a:prstGeom>
        </p:spPr>
      </p:pic>
      <p:pic>
        <p:nvPicPr>
          <p:cNvPr id="8" name="Picture 7">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5250" y="3223648"/>
            <a:ext cx="3006548" cy="1951309"/>
          </a:xfrm>
          <a:prstGeom prst="rect">
            <a:avLst/>
          </a:prstGeom>
        </p:spPr>
      </p:pic>
      <p:sp>
        <p:nvSpPr>
          <p:cNvPr id="10" name="Rectangle 9"/>
          <p:cNvSpPr/>
          <p:nvPr/>
        </p:nvSpPr>
        <p:spPr>
          <a:xfrm>
            <a:off x="0" y="323458"/>
            <a:ext cx="12192000" cy="6615908"/>
          </a:xfrm>
          <a:prstGeom prst="rect">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14878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smtClean="0">
                <a:solidFill>
                  <a:schemeClr val="bg1"/>
                </a:solidFill>
              </a:rPr>
              <a:t>Sorry that answer is incorrect. The ceiling is coming down faster! Try another question.</a:t>
            </a:r>
          </a:p>
          <a:p>
            <a:pPr algn="ctr"/>
            <a:r>
              <a:rPr lang="en-AU" sz="2400" dirty="0" smtClean="0">
                <a:solidFill>
                  <a:schemeClr val="bg1"/>
                </a:solidFill>
              </a:rPr>
              <a:t>Osiris overseas the weighing of the heart. What is the heart weighed against?</a:t>
            </a:r>
          </a:p>
        </p:txBody>
      </p:sp>
      <p:sp>
        <p:nvSpPr>
          <p:cNvPr id="11" name="Right Arrow 10">
            <a:hlinkClick r:id="rId9" action="ppaction://hlinksldjump"/>
          </p:cNvPr>
          <p:cNvSpPr/>
          <p:nvPr/>
        </p:nvSpPr>
        <p:spPr>
          <a:xfrm rot="5593008">
            <a:off x="5459533" y="5728502"/>
            <a:ext cx="1176710" cy="901669"/>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46064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2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8000" fill="hold"/>
                                        <p:tgtEl>
                                          <p:spTgt spid="10"/>
                                        </p:tgtEl>
                                        <p:attrNameLst>
                                          <p:attrName>ppt_x</p:attrName>
                                        </p:attrNameLst>
                                      </p:cBhvr>
                                      <p:tavLst>
                                        <p:tav tm="0">
                                          <p:val>
                                            <p:strVal val="#ppt_x"/>
                                          </p:val>
                                        </p:tav>
                                        <p:tav tm="100000">
                                          <p:val>
                                            <p:strVal val="#ppt_x"/>
                                          </p:val>
                                        </p:tav>
                                      </p:tavLst>
                                    </p:anim>
                                    <p:anim calcmode="lin" valueType="num">
                                      <p:cBhvr additive="base">
                                        <p:cTn id="8" dur="180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20000"/>
                            </p:stCondLst>
                            <p:childTnLst>
                              <p:par>
                                <p:cTn id="10" presetID="3" presetClass="entr" presetSubtype="1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14878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smtClean="0">
                <a:solidFill>
                  <a:schemeClr val="bg1"/>
                </a:solidFill>
              </a:rPr>
              <a:t>Wow! Looks like you found a secret ancient pathway. The statue moved and revealed a stairway. </a:t>
            </a:r>
          </a:p>
          <a:p>
            <a:pPr algn="ctr"/>
            <a:r>
              <a:rPr lang="en-AU" sz="2400" dirty="0" smtClean="0">
                <a:solidFill>
                  <a:schemeClr val="bg1"/>
                </a:solidFill>
              </a:rPr>
              <a:t>Do you want to climb down it, or go back the way you came?</a:t>
            </a:r>
          </a:p>
        </p:txBody>
      </p:sp>
      <p:sp>
        <p:nvSpPr>
          <p:cNvPr id="5" name="Right Arrow 4">
            <a:hlinkClick r:id="rId3" action="ppaction://hlinksldjump"/>
          </p:cNvPr>
          <p:cNvSpPr/>
          <p:nvPr/>
        </p:nvSpPr>
        <p:spPr>
          <a:xfrm rot="16200000">
            <a:off x="5134209" y="4237758"/>
            <a:ext cx="733866" cy="436807"/>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hlinkClick r:id="rId4" action="ppaction://hlinksldjump"/>
          </p:cNvPr>
          <p:cNvSpPr/>
          <p:nvPr/>
        </p:nvSpPr>
        <p:spPr>
          <a:xfrm rot="5400000">
            <a:off x="6586641" y="6017356"/>
            <a:ext cx="733866" cy="436807"/>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51805"/>
          <a:stretch/>
        </p:blipFill>
        <p:spPr>
          <a:xfrm rot="342196" flipH="1">
            <a:off x="3567514" y="4149382"/>
            <a:ext cx="1393856" cy="3679072"/>
          </a:xfrm>
          <a:prstGeom prst="rect">
            <a:avLst/>
          </a:prstGeom>
        </p:spPr>
      </p:pic>
    </p:spTree>
    <p:extLst>
      <p:ext uri="{BB962C8B-B14F-4D97-AF65-F5344CB8AC3E}">
        <p14:creationId xmlns:p14="http://schemas.microsoft.com/office/powerpoint/2010/main" val="204540059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14878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smtClean="0">
                <a:solidFill>
                  <a:schemeClr val="bg1"/>
                </a:solidFill>
              </a:rPr>
              <a:t>Oh no you have run into a mummy! Answer his question correctly and he will let you move on.</a:t>
            </a:r>
            <a:endParaRPr lang="is-IS" sz="2400" dirty="0" smtClean="0">
              <a:solidFill>
                <a:schemeClr val="bg1"/>
              </a:solidFill>
            </a:endParaRPr>
          </a:p>
          <a:p>
            <a:pPr algn="ctr"/>
            <a:r>
              <a:rPr lang="is-IS" sz="2400" dirty="0" smtClean="0">
                <a:solidFill>
                  <a:schemeClr val="bg1"/>
                </a:solidFill>
              </a:rPr>
              <a:t>What was placed in the canopic jars during mummification?</a:t>
            </a:r>
            <a:endParaRPr lang="en-US" sz="2400"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1157" y="2960177"/>
            <a:ext cx="2434955" cy="2434955"/>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51805"/>
          <a:stretch/>
        </p:blipFill>
        <p:spPr>
          <a:xfrm>
            <a:off x="4265373" y="4177654"/>
            <a:ext cx="1218377" cy="3215899"/>
          </a:xfrm>
          <a:prstGeom prst="rect">
            <a:avLst/>
          </a:prstGeom>
        </p:spPr>
      </p:pic>
      <p:sp>
        <p:nvSpPr>
          <p:cNvPr id="8" name="Oval 7">
            <a:hlinkClick r:id="rId5" action="ppaction://hlinksldjump"/>
          </p:cNvPr>
          <p:cNvSpPr/>
          <p:nvPr/>
        </p:nvSpPr>
        <p:spPr>
          <a:xfrm>
            <a:off x="1531213" y="3025474"/>
            <a:ext cx="1676936" cy="15808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Liver, intestines, lungs and stomach</a:t>
            </a:r>
            <a:endParaRPr lang="en-US" dirty="0">
              <a:solidFill>
                <a:schemeClr val="tx1"/>
              </a:solidFill>
            </a:endParaRPr>
          </a:p>
        </p:txBody>
      </p:sp>
      <p:sp>
        <p:nvSpPr>
          <p:cNvPr id="9" name="Oval 8">
            <a:hlinkClick r:id="rId6" action="ppaction://hlinksldjump"/>
          </p:cNvPr>
          <p:cNvSpPr/>
          <p:nvPr/>
        </p:nvSpPr>
        <p:spPr>
          <a:xfrm>
            <a:off x="8549362" y="3025474"/>
            <a:ext cx="1676936" cy="15808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Liver, brain, heart and stomach</a:t>
            </a:r>
            <a:endParaRPr lang="en-US" dirty="0">
              <a:solidFill>
                <a:schemeClr val="tx1"/>
              </a:solidFill>
            </a:endParaRPr>
          </a:p>
        </p:txBody>
      </p:sp>
    </p:spTree>
    <p:extLst>
      <p:ext uri="{BB962C8B-B14F-4D97-AF65-F5344CB8AC3E}">
        <p14:creationId xmlns:p14="http://schemas.microsoft.com/office/powerpoint/2010/main" val="96915849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14878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smtClean="0">
                <a:solidFill>
                  <a:schemeClr val="bg1"/>
                </a:solidFill>
              </a:rPr>
              <a:t>Sorry! That answer was incorrect. He is going to give you one more chance</a:t>
            </a:r>
            <a:r>
              <a:rPr lang="is-IS" sz="2400" dirty="0" smtClean="0">
                <a:solidFill>
                  <a:schemeClr val="bg1"/>
                </a:solidFill>
              </a:rPr>
              <a:t>…</a:t>
            </a:r>
          </a:p>
          <a:p>
            <a:pPr algn="ctr"/>
            <a:r>
              <a:rPr lang="is-IS" sz="2400" dirty="0" smtClean="0">
                <a:solidFill>
                  <a:schemeClr val="bg1"/>
                </a:solidFill>
              </a:rPr>
              <a:t>True or false, the Egyptians also mummified animals?</a:t>
            </a:r>
            <a:endParaRPr lang="en-US" sz="2400"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1157" y="2960177"/>
            <a:ext cx="2434955" cy="2434955"/>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51805"/>
          <a:stretch/>
        </p:blipFill>
        <p:spPr>
          <a:xfrm>
            <a:off x="4265373" y="4177654"/>
            <a:ext cx="1218377" cy="3215899"/>
          </a:xfrm>
          <a:prstGeom prst="rect">
            <a:avLst/>
          </a:prstGeom>
        </p:spPr>
      </p:pic>
      <p:sp>
        <p:nvSpPr>
          <p:cNvPr id="8" name="Oval 7">
            <a:hlinkClick r:id="rId5" action="ppaction://hlinksldjump"/>
          </p:cNvPr>
          <p:cNvSpPr/>
          <p:nvPr/>
        </p:nvSpPr>
        <p:spPr>
          <a:xfrm>
            <a:off x="1531213" y="3025474"/>
            <a:ext cx="1676936" cy="15808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True</a:t>
            </a:r>
            <a:endParaRPr lang="en-US" dirty="0">
              <a:solidFill>
                <a:schemeClr val="tx1"/>
              </a:solidFill>
            </a:endParaRPr>
          </a:p>
        </p:txBody>
      </p:sp>
      <p:sp>
        <p:nvSpPr>
          <p:cNvPr id="9" name="Oval 8">
            <a:hlinkClick r:id="rId6" action="ppaction://hlinksldjump"/>
          </p:cNvPr>
          <p:cNvSpPr/>
          <p:nvPr/>
        </p:nvSpPr>
        <p:spPr>
          <a:xfrm>
            <a:off x="8549362" y="3025474"/>
            <a:ext cx="1676936" cy="15808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False</a:t>
            </a:r>
            <a:endParaRPr lang="en-US" dirty="0">
              <a:solidFill>
                <a:schemeClr val="tx1"/>
              </a:solidFill>
            </a:endParaRPr>
          </a:p>
        </p:txBody>
      </p:sp>
    </p:spTree>
    <p:extLst>
      <p:ext uri="{BB962C8B-B14F-4D97-AF65-F5344CB8AC3E}">
        <p14:creationId xmlns:p14="http://schemas.microsoft.com/office/powerpoint/2010/main" val="169018923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14878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What are you going to do now? There are so many paths to choose from!</a:t>
            </a:r>
            <a:endParaRPr lang="en-US" sz="2400" dirty="0">
              <a:solidFill>
                <a:schemeClr val="bg1"/>
              </a:solidFill>
            </a:endParaRPr>
          </a:p>
        </p:txBody>
      </p:sp>
      <p:sp>
        <p:nvSpPr>
          <p:cNvPr id="5" name="Right Arrow 4">
            <a:hlinkClick r:id="rId3" action="ppaction://hlinksldjump"/>
          </p:cNvPr>
          <p:cNvSpPr/>
          <p:nvPr/>
        </p:nvSpPr>
        <p:spPr>
          <a:xfrm rot="14854951">
            <a:off x="1108940" y="4003527"/>
            <a:ext cx="733866" cy="436807"/>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hlinkClick r:id="rId4" action="ppaction://hlinksldjump"/>
          </p:cNvPr>
          <p:cNvSpPr/>
          <p:nvPr/>
        </p:nvSpPr>
        <p:spPr>
          <a:xfrm rot="16200000">
            <a:off x="7188899" y="4059086"/>
            <a:ext cx="733866" cy="436807"/>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hlinkClick r:id="rId5" action="ppaction://hlinksldjump"/>
          </p:cNvPr>
          <p:cNvSpPr/>
          <p:nvPr/>
        </p:nvSpPr>
        <p:spPr>
          <a:xfrm rot="15463514">
            <a:off x="5258922" y="5163486"/>
            <a:ext cx="733866" cy="459038"/>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hlinkClick r:id="rId6" action="ppaction://hlinksldjump"/>
          </p:cNvPr>
          <p:cNvSpPr/>
          <p:nvPr/>
        </p:nvSpPr>
        <p:spPr>
          <a:xfrm rot="14468171">
            <a:off x="2007298" y="6008721"/>
            <a:ext cx="733866" cy="436807"/>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51805"/>
          <a:stretch/>
        </p:blipFill>
        <p:spPr>
          <a:xfrm>
            <a:off x="6096000" y="5430520"/>
            <a:ext cx="603604" cy="1593208"/>
          </a:xfrm>
          <a:prstGeom prst="rect">
            <a:avLst/>
          </a:prstGeom>
        </p:spPr>
      </p:pic>
    </p:spTree>
    <p:extLst>
      <p:ext uri="{BB962C8B-B14F-4D97-AF65-F5344CB8AC3E}">
        <p14:creationId xmlns:p14="http://schemas.microsoft.com/office/powerpoint/2010/main" val="133080140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14878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That’s weird! Looks like it took us back here</a:t>
            </a:r>
            <a:r>
              <a:rPr lang="is-IS" sz="2400" dirty="0" smtClean="0">
                <a:solidFill>
                  <a:schemeClr val="bg1"/>
                </a:solidFill>
              </a:rPr>
              <a:t>…. Maybe try a different one.</a:t>
            </a:r>
            <a:endParaRPr lang="en-US" sz="2400" dirty="0">
              <a:solidFill>
                <a:schemeClr val="bg1"/>
              </a:solidFill>
            </a:endParaRPr>
          </a:p>
        </p:txBody>
      </p:sp>
      <p:sp>
        <p:nvSpPr>
          <p:cNvPr id="5" name="Right Arrow 4">
            <a:hlinkClick r:id="rId3" action="ppaction://hlinksldjump"/>
          </p:cNvPr>
          <p:cNvSpPr/>
          <p:nvPr/>
        </p:nvSpPr>
        <p:spPr>
          <a:xfrm rot="14854951">
            <a:off x="1108940" y="4003527"/>
            <a:ext cx="733866" cy="436807"/>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hlinkClick r:id="rId4" action="ppaction://hlinksldjump"/>
          </p:cNvPr>
          <p:cNvSpPr/>
          <p:nvPr/>
        </p:nvSpPr>
        <p:spPr>
          <a:xfrm rot="16200000">
            <a:off x="7188899" y="4059086"/>
            <a:ext cx="733866" cy="436807"/>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hlinkClick r:id="rId5" action="ppaction://hlinksldjump"/>
          </p:cNvPr>
          <p:cNvSpPr/>
          <p:nvPr/>
        </p:nvSpPr>
        <p:spPr>
          <a:xfrm rot="15463514">
            <a:off x="5258922" y="5163486"/>
            <a:ext cx="733866" cy="459038"/>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hlinkClick r:id="rId6" action="ppaction://hlinksldjump"/>
          </p:cNvPr>
          <p:cNvSpPr/>
          <p:nvPr/>
        </p:nvSpPr>
        <p:spPr>
          <a:xfrm rot="14468171">
            <a:off x="2007298" y="6008721"/>
            <a:ext cx="733866" cy="436807"/>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51805"/>
          <a:stretch/>
        </p:blipFill>
        <p:spPr>
          <a:xfrm>
            <a:off x="6096000" y="5430520"/>
            <a:ext cx="603604" cy="1593208"/>
          </a:xfrm>
          <a:prstGeom prst="rect">
            <a:avLst/>
          </a:prstGeom>
        </p:spPr>
      </p:pic>
    </p:spTree>
    <p:extLst>
      <p:ext uri="{BB962C8B-B14F-4D97-AF65-F5344CB8AC3E}">
        <p14:creationId xmlns:p14="http://schemas.microsoft.com/office/powerpoint/2010/main" val="66900220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1805"/>
          <a:stretch/>
        </p:blipFill>
        <p:spPr>
          <a:xfrm>
            <a:off x="5725205" y="4129528"/>
            <a:ext cx="1218377" cy="3215899"/>
          </a:xfrm>
          <a:prstGeom prst="rect">
            <a:avLst/>
          </a:prstGeom>
        </p:spPr>
      </p:pic>
      <p:sp>
        <p:nvSpPr>
          <p:cNvPr id="5" name="Rectangle 4"/>
          <p:cNvSpPr/>
          <p:nvPr/>
        </p:nvSpPr>
        <p:spPr>
          <a:xfrm>
            <a:off x="0" y="0"/>
            <a:ext cx="12192000" cy="14878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Good choice, it looks like this tunnel leads somewhere</a:t>
            </a:r>
            <a:r>
              <a:rPr lang="is-IS" sz="2400" dirty="0" smtClean="0">
                <a:solidFill>
                  <a:schemeClr val="bg1"/>
                </a:solidFill>
              </a:rPr>
              <a:t>….</a:t>
            </a:r>
            <a:endParaRPr lang="en-US" sz="2400" dirty="0">
              <a:solidFill>
                <a:schemeClr val="bg1"/>
              </a:solidFill>
            </a:endParaRPr>
          </a:p>
        </p:txBody>
      </p:sp>
      <p:sp>
        <p:nvSpPr>
          <p:cNvPr id="6" name="Right Arrow 5">
            <a:hlinkClick r:id="rId4" action="ppaction://hlinksldjump"/>
          </p:cNvPr>
          <p:cNvSpPr/>
          <p:nvPr/>
        </p:nvSpPr>
        <p:spPr>
          <a:xfrm rot="16200000">
            <a:off x="4638205" y="4941401"/>
            <a:ext cx="733866" cy="436807"/>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hlinkClick r:id="rId5" action="ppaction://hlinksldjump"/>
          </p:cNvPr>
          <p:cNvSpPr/>
          <p:nvPr/>
        </p:nvSpPr>
        <p:spPr>
          <a:xfrm rot="5400000">
            <a:off x="7078311" y="6096435"/>
            <a:ext cx="733866" cy="436807"/>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520316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1805"/>
          <a:stretch/>
        </p:blipFill>
        <p:spPr>
          <a:xfrm>
            <a:off x="5725205" y="4129528"/>
            <a:ext cx="1218377" cy="3215899"/>
          </a:xfrm>
          <a:prstGeom prst="rect">
            <a:avLst/>
          </a:prstGeom>
        </p:spPr>
      </p:pic>
      <p:sp>
        <p:nvSpPr>
          <p:cNvPr id="5" name="Rectangle 4"/>
          <p:cNvSpPr/>
          <p:nvPr/>
        </p:nvSpPr>
        <p:spPr>
          <a:xfrm>
            <a:off x="0" y="0"/>
            <a:ext cx="12192000" cy="14878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smtClean="0">
                <a:solidFill>
                  <a:schemeClr val="bg1"/>
                </a:solidFill>
              </a:rPr>
              <a:t>Hmm, this is a really long hallway.</a:t>
            </a:r>
            <a:endParaRPr lang="en-US" sz="2400" dirty="0">
              <a:solidFill>
                <a:schemeClr val="bg1"/>
              </a:solidFill>
            </a:endParaRPr>
          </a:p>
        </p:txBody>
      </p:sp>
      <p:sp>
        <p:nvSpPr>
          <p:cNvPr id="6" name="Right Arrow 5">
            <a:hlinkClick r:id="rId4" action="ppaction://hlinksldjump"/>
          </p:cNvPr>
          <p:cNvSpPr/>
          <p:nvPr/>
        </p:nvSpPr>
        <p:spPr>
          <a:xfrm rot="16200000">
            <a:off x="4638205" y="4941401"/>
            <a:ext cx="733866" cy="436807"/>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hlinkClick r:id="rId5" action="ppaction://hlinksldjump"/>
          </p:cNvPr>
          <p:cNvSpPr/>
          <p:nvPr/>
        </p:nvSpPr>
        <p:spPr>
          <a:xfrm rot="5400000">
            <a:off x="7078311" y="6096435"/>
            <a:ext cx="733866" cy="436807"/>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503393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1805"/>
          <a:stretch/>
        </p:blipFill>
        <p:spPr>
          <a:xfrm>
            <a:off x="5725205" y="4129528"/>
            <a:ext cx="1218377" cy="3215899"/>
          </a:xfrm>
          <a:prstGeom prst="rect">
            <a:avLst/>
          </a:prstGeom>
        </p:spPr>
      </p:pic>
      <p:sp>
        <p:nvSpPr>
          <p:cNvPr id="5" name="Rectangle 4"/>
          <p:cNvSpPr/>
          <p:nvPr/>
        </p:nvSpPr>
        <p:spPr>
          <a:xfrm>
            <a:off x="0" y="0"/>
            <a:ext cx="12192000" cy="14878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smtClean="0">
                <a:solidFill>
                  <a:schemeClr val="bg1"/>
                </a:solidFill>
              </a:rPr>
              <a:t>It </a:t>
            </a:r>
            <a:r>
              <a:rPr lang="en-AU" sz="2400" dirty="0" err="1" smtClean="0">
                <a:solidFill>
                  <a:schemeClr val="bg1"/>
                </a:solidFill>
              </a:rPr>
              <a:t>doesn</a:t>
            </a:r>
            <a:r>
              <a:rPr lang="uk-UA" sz="2400" dirty="0" smtClean="0">
                <a:solidFill>
                  <a:schemeClr val="bg1"/>
                </a:solidFill>
              </a:rPr>
              <a:t>’</a:t>
            </a:r>
            <a:r>
              <a:rPr lang="en-AU" sz="2400" dirty="0" smtClean="0">
                <a:solidFill>
                  <a:schemeClr val="bg1"/>
                </a:solidFill>
              </a:rPr>
              <a:t>t seem to stop!</a:t>
            </a:r>
            <a:endParaRPr lang="en-US" sz="2400" dirty="0">
              <a:solidFill>
                <a:schemeClr val="bg1"/>
              </a:solidFill>
            </a:endParaRPr>
          </a:p>
        </p:txBody>
      </p:sp>
      <p:sp>
        <p:nvSpPr>
          <p:cNvPr id="6" name="Right Arrow 5">
            <a:hlinkClick r:id="rId4" action="ppaction://hlinksldjump"/>
          </p:cNvPr>
          <p:cNvSpPr/>
          <p:nvPr/>
        </p:nvSpPr>
        <p:spPr>
          <a:xfrm rot="16200000">
            <a:off x="4638205" y="4941401"/>
            <a:ext cx="733866" cy="436807"/>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hlinkClick r:id="rId5" action="ppaction://hlinksldjump"/>
          </p:cNvPr>
          <p:cNvSpPr/>
          <p:nvPr/>
        </p:nvSpPr>
        <p:spPr>
          <a:xfrm rot="5400000">
            <a:off x="7078311" y="6096435"/>
            <a:ext cx="733866" cy="436807"/>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2179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TextBox 6"/>
          <p:cNvSpPr txBox="1"/>
          <p:nvPr/>
        </p:nvSpPr>
        <p:spPr>
          <a:xfrm>
            <a:off x="690214" y="666427"/>
            <a:ext cx="8554263" cy="2092881"/>
          </a:xfrm>
          <a:prstGeom prst="rect">
            <a:avLst/>
          </a:prstGeom>
          <a:noFill/>
        </p:spPr>
        <p:txBody>
          <a:bodyPr wrap="square" rtlCol="0">
            <a:spAutoFit/>
          </a:bodyPr>
          <a:lstStyle/>
          <a:p>
            <a:pPr algn="ctr"/>
            <a:r>
              <a:rPr lang="en-AU" sz="2800" dirty="0" smtClean="0"/>
              <a:t>Oh no! 2 wrong answers in a row</a:t>
            </a:r>
            <a:r>
              <a:rPr lang="is-IS" sz="2800" dirty="0" smtClean="0"/>
              <a:t>… You may need to do some more research before you start again. </a:t>
            </a:r>
          </a:p>
          <a:p>
            <a:pPr algn="ctr"/>
            <a:endParaRPr lang="is-IS" sz="2800" dirty="0"/>
          </a:p>
          <a:p>
            <a:pPr algn="ctr"/>
            <a:r>
              <a:rPr lang="is-IS" sz="2800" dirty="0" smtClean="0"/>
              <a:t>Goodluck!</a:t>
            </a:r>
          </a:p>
          <a:p>
            <a:pPr algn="ctr"/>
            <a:endParaRPr lang="is-IS" dirty="0"/>
          </a:p>
        </p:txBody>
      </p:sp>
      <p:pic>
        <p:nvPicPr>
          <p:cNvPr id="9" name="Picture 8">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2433" y="3311640"/>
            <a:ext cx="1648968" cy="3517392"/>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6917" y="1811662"/>
            <a:ext cx="2193272" cy="2193272"/>
          </a:xfrm>
          <a:prstGeom prst="rect">
            <a:avLst/>
          </a:prstGeom>
        </p:spPr>
      </p:pic>
      <p:sp>
        <p:nvSpPr>
          <p:cNvPr id="14" name="TextBox 13"/>
          <p:cNvSpPr txBox="1"/>
          <p:nvPr/>
        </p:nvSpPr>
        <p:spPr>
          <a:xfrm>
            <a:off x="10003893" y="2191171"/>
            <a:ext cx="1937288" cy="830997"/>
          </a:xfrm>
          <a:prstGeom prst="rect">
            <a:avLst/>
          </a:prstGeom>
          <a:noFill/>
        </p:spPr>
        <p:txBody>
          <a:bodyPr wrap="square" rtlCol="0">
            <a:spAutoFit/>
          </a:bodyPr>
          <a:lstStyle/>
          <a:p>
            <a:r>
              <a:rPr lang="en-US" sz="2400" dirty="0" smtClean="0"/>
              <a:t>Click me to get started</a:t>
            </a:r>
            <a:endParaRPr lang="en-US" sz="2400" dirty="0"/>
          </a:p>
        </p:txBody>
      </p:sp>
    </p:spTree>
    <p:extLst>
      <p:ext uri="{BB962C8B-B14F-4D97-AF65-F5344CB8AC3E}">
        <p14:creationId xmlns:p14="http://schemas.microsoft.com/office/powerpoint/2010/main" val="31907202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14878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smtClean="0">
                <a:solidFill>
                  <a:schemeClr val="bg1"/>
                </a:solidFill>
              </a:rPr>
              <a:t>Looks like a dead end, just a wall. But wait</a:t>
            </a:r>
            <a:r>
              <a:rPr lang="is-IS" sz="2400" dirty="0" smtClean="0">
                <a:solidFill>
                  <a:schemeClr val="bg1"/>
                </a:solidFill>
              </a:rPr>
              <a:t>… One of them is speaking!</a:t>
            </a:r>
            <a:r>
              <a:rPr lang="en-AU" sz="2400" dirty="0" smtClean="0">
                <a:solidFill>
                  <a:schemeClr val="bg1"/>
                </a:solidFill>
              </a:rPr>
              <a:t> </a:t>
            </a:r>
            <a:endParaRPr lang="en-US" sz="2400" dirty="0">
              <a:solidFill>
                <a:schemeClr val="bg1"/>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1805"/>
          <a:stretch/>
        </p:blipFill>
        <p:spPr>
          <a:xfrm>
            <a:off x="5021179" y="4830935"/>
            <a:ext cx="1906845" cy="503310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20120"/>
            <a:ext cx="4289099" cy="3615913"/>
          </a:xfrm>
          <a:prstGeom prst="rect">
            <a:avLst/>
          </a:prstGeom>
        </p:spPr>
      </p:pic>
      <p:sp>
        <p:nvSpPr>
          <p:cNvPr id="7" name="TextBox 6"/>
          <p:cNvSpPr txBox="1"/>
          <p:nvPr/>
        </p:nvSpPr>
        <p:spPr>
          <a:xfrm>
            <a:off x="5277853" y="152054"/>
            <a:ext cx="2957602" cy="2031325"/>
          </a:xfrm>
          <a:prstGeom prst="rect">
            <a:avLst/>
          </a:prstGeom>
          <a:noFill/>
        </p:spPr>
        <p:txBody>
          <a:bodyPr wrap="square" rtlCol="0">
            <a:spAutoFit/>
          </a:bodyPr>
          <a:lstStyle/>
          <a:p>
            <a:r>
              <a:rPr lang="en-US" dirty="0" smtClean="0"/>
              <a:t>Congratulations, you’re almost there! Answer 2 more questions correctly and you will find treasure beyond your wildest dreams</a:t>
            </a:r>
            <a:r>
              <a:rPr lang="is-IS" dirty="0" smtClean="0"/>
              <a:t>…. Remember, get two wrong and it’s game over....</a:t>
            </a:r>
            <a:endParaRPr lang="en-US" dirty="0"/>
          </a:p>
        </p:txBody>
      </p:sp>
      <p:sp>
        <p:nvSpPr>
          <p:cNvPr id="8" name="Right Arrow 7">
            <a:hlinkClick r:id="rId5" action="ppaction://hlinksldjump"/>
          </p:cNvPr>
          <p:cNvSpPr/>
          <p:nvPr/>
        </p:nvSpPr>
        <p:spPr>
          <a:xfrm rot="16200000">
            <a:off x="4205067" y="6128517"/>
            <a:ext cx="733866" cy="436807"/>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061590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250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3000"/>
                            </p:stCondLst>
                            <p:childTnLst>
                              <p:par>
                                <p:cTn id="9" presetID="56" presetClass="entr" presetSubtype="0" fill="hold" nodeType="afterEffect">
                                  <p:stCondLst>
                                    <p:cond delay="0"/>
                                  </p:stCondLst>
                                  <p:iterate type="lt">
                                    <p:tmPct val="10000"/>
                                  </p:iterate>
                                  <p:childTnLst>
                                    <p:set>
                                      <p:cBhvr>
                                        <p:cTn id="10" dur="1" fill="hold">
                                          <p:stCondLst>
                                            <p:cond delay="0"/>
                                          </p:stCondLst>
                                        </p:cTn>
                                        <p:tgtEl>
                                          <p:spTgt spid="7">
                                            <p:txEl>
                                              <p:pRg st="0" end="0"/>
                                            </p:txEl>
                                          </p:spTgt>
                                        </p:tgtEl>
                                        <p:attrNameLst>
                                          <p:attrName>style.visibility</p:attrName>
                                        </p:attrNameLst>
                                      </p:cBhvr>
                                      <p:to>
                                        <p:strVal val="visible"/>
                                      </p:to>
                                    </p:set>
                                    <p:anim by="(-#ppt_w*2)" calcmode="lin" valueType="num">
                                      <p:cBhvr rctx="PPT">
                                        <p:cTn id="11" dur="250" autoRev="1" fill="hold">
                                          <p:stCondLst>
                                            <p:cond delay="0"/>
                                          </p:stCondLst>
                                        </p:cTn>
                                        <p:tgtEl>
                                          <p:spTgt spid="7">
                                            <p:txEl>
                                              <p:pRg st="0" end="0"/>
                                            </p:txEl>
                                          </p:spTgt>
                                        </p:tgtEl>
                                        <p:attrNameLst>
                                          <p:attrName>ppt_w</p:attrName>
                                        </p:attrNameLst>
                                      </p:cBhvr>
                                    </p:anim>
                                    <p:anim by="(#ppt_w*0.50)" calcmode="lin" valueType="num">
                                      <p:cBhvr>
                                        <p:cTn id="12" dur="250" decel="50000" autoRev="1" fill="hold">
                                          <p:stCondLst>
                                            <p:cond delay="0"/>
                                          </p:stCondLst>
                                        </p:cTn>
                                        <p:tgtEl>
                                          <p:spTgt spid="7">
                                            <p:txEl>
                                              <p:pRg st="0" end="0"/>
                                            </p:txEl>
                                          </p:spTgt>
                                        </p:tgtEl>
                                        <p:attrNameLst>
                                          <p:attrName>ppt_x</p:attrName>
                                        </p:attrNameLst>
                                      </p:cBhvr>
                                    </p:anim>
                                    <p:anim from="(-#ppt_h/2)" to="(#ppt_y)" calcmode="lin" valueType="num">
                                      <p:cBhvr>
                                        <p:cTn id="13" dur="500" fill="hold">
                                          <p:stCondLst>
                                            <p:cond delay="0"/>
                                          </p:stCondLst>
                                        </p:cTn>
                                        <p:tgtEl>
                                          <p:spTgt spid="7">
                                            <p:txEl>
                                              <p:pRg st="0" end="0"/>
                                            </p:txEl>
                                          </p:spTgt>
                                        </p:tgtEl>
                                        <p:attrNameLst>
                                          <p:attrName>ppt_y</p:attrName>
                                        </p:attrNameLst>
                                      </p:cBhvr>
                                    </p:anim>
                                    <p:animRot by="21600000">
                                      <p:cBhvr>
                                        <p:cTn id="14" dur="500" fill="hold">
                                          <p:stCondLst>
                                            <p:cond delay="0"/>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14878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smtClean="0">
                <a:solidFill>
                  <a:schemeClr val="bg1"/>
                </a:solidFill>
              </a:rPr>
              <a:t>Wow there was a trap door and you fell down here.</a:t>
            </a:r>
          </a:p>
          <a:p>
            <a:pPr algn="ctr"/>
            <a:r>
              <a:rPr lang="en-AU" sz="2400" dirty="0" smtClean="0">
                <a:solidFill>
                  <a:schemeClr val="bg1"/>
                </a:solidFill>
              </a:rPr>
              <a:t>Looks like a dead end, just a wall. But wait</a:t>
            </a:r>
            <a:r>
              <a:rPr lang="is-IS" sz="2400" dirty="0" smtClean="0">
                <a:solidFill>
                  <a:schemeClr val="bg1"/>
                </a:solidFill>
              </a:rPr>
              <a:t>… One of them is speaking!</a:t>
            </a:r>
            <a:r>
              <a:rPr lang="en-AU" sz="2400" dirty="0" smtClean="0">
                <a:solidFill>
                  <a:schemeClr val="bg1"/>
                </a:solidFill>
              </a:rPr>
              <a:t> </a:t>
            </a:r>
            <a:endParaRPr lang="en-US" sz="2400" dirty="0">
              <a:solidFill>
                <a:schemeClr val="bg1"/>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1805"/>
          <a:stretch/>
        </p:blipFill>
        <p:spPr>
          <a:xfrm>
            <a:off x="5021179" y="4830935"/>
            <a:ext cx="1906845" cy="503310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20120"/>
            <a:ext cx="4289099" cy="3615913"/>
          </a:xfrm>
          <a:prstGeom prst="rect">
            <a:avLst/>
          </a:prstGeom>
        </p:spPr>
      </p:pic>
      <p:sp>
        <p:nvSpPr>
          <p:cNvPr id="7" name="TextBox 6"/>
          <p:cNvSpPr txBox="1"/>
          <p:nvPr/>
        </p:nvSpPr>
        <p:spPr>
          <a:xfrm>
            <a:off x="5277853" y="152054"/>
            <a:ext cx="2957602" cy="2031325"/>
          </a:xfrm>
          <a:prstGeom prst="rect">
            <a:avLst/>
          </a:prstGeom>
          <a:noFill/>
        </p:spPr>
        <p:txBody>
          <a:bodyPr wrap="square" rtlCol="0">
            <a:spAutoFit/>
          </a:bodyPr>
          <a:lstStyle/>
          <a:p>
            <a:r>
              <a:rPr lang="en-US" dirty="0" smtClean="0"/>
              <a:t>Congratulations, you’re almost there! Answer 2 more questions correctly and you will find treasure beyond your wildest dreams</a:t>
            </a:r>
            <a:r>
              <a:rPr lang="is-IS" dirty="0" smtClean="0"/>
              <a:t>…. Remember, get two wrong and it’s game over....</a:t>
            </a:r>
            <a:endParaRPr lang="en-US" dirty="0"/>
          </a:p>
        </p:txBody>
      </p:sp>
      <p:sp>
        <p:nvSpPr>
          <p:cNvPr id="8" name="Right Arrow 7">
            <a:hlinkClick r:id="rId5" action="ppaction://hlinksldjump"/>
          </p:cNvPr>
          <p:cNvSpPr/>
          <p:nvPr/>
        </p:nvSpPr>
        <p:spPr>
          <a:xfrm rot="16200000">
            <a:off x="4205067" y="6128517"/>
            <a:ext cx="733866" cy="436807"/>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084901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9" presetClass="entr" presetSubtype="0" fill="hold" nodeType="afterEffect">
                                  <p:stCondLst>
                                    <p:cond delay="250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par>
                          <p:cTn id="13" fill="hold">
                            <p:stCondLst>
                              <p:cond delay="4000"/>
                            </p:stCondLst>
                            <p:childTnLst>
                              <p:par>
                                <p:cTn id="14" presetID="56" presetClass="entr" presetSubtype="0" fill="hold" nodeType="afterEffect">
                                  <p:stCondLst>
                                    <p:cond delay="0"/>
                                  </p:stCondLst>
                                  <p:iterate type="lt">
                                    <p:tmPct val="10000"/>
                                  </p:iterate>
                                  <p:childTnLst>
                                    <p:set>
                                      <p:cBhvr>
                                        <p:cTn id="15" dur="1" fill="hold">
                                          <p:stCondLst>
                                            <p:cond delay="0"/>
                                          </p:stCondLst>
                                        </p:cTn>
                                        <p:tgtEl>
                                          <p:spTgt spid="7">
                                            <p:txEl>
                                              <p:pRg st="0" end="0"/>
                                            </p:txEl>
                                          </p:spTgt>
                                        </p:tgtEl>
                                        <p:attrNameLst>
                                          <p:attrName>style.visibility</p:attrName>
                                        </p:attrNameLst>
                                      </p:cBhvr>
                                      <p:to>
                                        <p:strVal val="visible"/>
                                      </p:to>
                                    </p:set>
                                    <p:anim by="(-#ppt_w*2)" calcmode="lin" valueType="num">
                                      <p:cBhvr rctx="PPT">
                                        <p:cTn id="16" dur="250" autoRev="1" fill="hold">
                                          <p:stCondLst>
                                            <p:cond delay="0"/>
                                          </p:stCondLst>
                                        </p:cTn>
                                        <p:tgtEl>
                                          <p:spTgt spid="7">
                                            <p:txEl>
                                              <p:pRg st="0" end="0"/>
                                            </p:txEl>
                                          </p:spTgt>
                                        </p:tgtEl>
                                        <p:attrNameLst>
                                          <p:attrName>ppt_w</p:attrName>
                                        </p:attrNameLst>
                                      </p:cBhvr>
                                    </p:anim>
                                    <p:anim by="(#ppt_w*0.50)" calcmode="lin" valueType="num">
                                      <p:cBhvr>
                                        <p:cTn id="17" dur="250" decel="50000" autoRev="1" fill="hold">
                                          <p:stCondLst>
                                            <p:cond delay="0"/>
                                          </p:stCondLst>
                                        </p:cTn>
                                        <p:tgtEl>
                                          <p:spTgt spid="7">
                                            <p:txEl>
                                              <p:pRg st="0" end="0"/>
                                            </p:txEl>
                                          </p:spTgt>
                                        </p:tgtEl>
                                        <p:attrNameLst>
                                          <p:attrName>ppt_x</p:attrName>
                                        </p:attrNameLst>
                                      </p:cBhvr>
                                    </p:anim>
                                    <p:anim from="(-#ppt_h/2)" to="(#ppt_y)" calcmode="lin" valueType="num">
                                      <p:cBhvr>
                                        <p:cTn id="18" dur="500" fill="hold">
                                          <p:stCondLst>
                                            <p:cond delay="0"/>
                                          </p:stCondLst>
                                        </p:cTn>
                                        <p:tgtEl>
                                          <p:spTgt spid="7">
                                            <p:txEl>
                                              <p:pRg st="0" end="0"/>
                                            </p:txEl>
                                          </p:spTgt>
                                        </p:tgtEl>
                                        <p:attrNameLst>
                                          <p:attrName>ppt_y</p:attrName>
                                        </p:attrNameLst>
                                      </p:cBhvr>
                                    </p:anim>
                                    <p:animRot by="21600000">
                                      <p:cBhvr>
                                        <p:cTn id="19" dur="500" fill="hold">
                                          <p:stCondLst>
                                            <p:cond delay="0"/>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1805"/>
          <a:stretch/>
        </p:blipFill>
        <p:spPr>
          <a:xfrm>
            <a:off x="5021179" y="4830935"/>
            <a:ext cx="1906845" cy="503310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216441" y="442094"/>
            <a:ext cx="3609475" cy="2669166"/>
          </a:xfrm>
          <a:prstGeom prst="rect">
            <a:avLst/>
          </a:prstGeom>
        </p:spPr>
      </p:pic>
      <p:sp>
        <p:nvSpPr>
          <p:cNvPr id="2" name="TextBox 1"/>
          <p:cNvSpPr txBox="1"/>
          <p:nvPr/>
        </p:nvSpPr>
        <p:spPr>
          <a:xfrm>
            <a:off x="3673642" y="1058778"/>
            <a:ext cx="2695073" cy="923330"/>
          </a:xfrm>
          <a:prstGeom prst="rect">
            <a:avLst/>
          </a:prstGeom>
          <a:noFill/>
        </p:spPr>
        <p:txBody>
          <a:bodyPr wrap="square" rtlCol="0">
            <a:spAutoFit/>
          </a:bodyPr>
          <a:lstStyle/>
          <a:p>
            <a:pPr algn="ctr"/>
            <a:r>
              <a:rPr lang="en-US" dirty="0" smtClean="0"/>
              <a:t>How many ’assessor gods’ are said to judge if you have lived a righteous life?</a:t>
            </a:r>
            <a:endParaRPr lang="en-US" dirty="0"/>
          </a:p>
        </p:txBody>
      </p:sp>
      <p:sp>
        <p:nvSpPr>
          <p:cNvPr id="8" name="Oval 7">
            <a:hlinkClick r:id="rId5" action="ppaction://hlinksldjump"/>
          </p:cNvPr>
          <p:cNvSpPr/>
          <p:nvPr/>
        </p:nvSpPr>
        <p:spPr>
          <a:xfrm>
            <a:off x="2188939" y="3859664"/>
            <a:ext cx="1676936" cy="15808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3</a:t>
            </a:r>
            <a:endParaRPr lang="en-US" dirty="0">
              <a:solidFill>
                <a:schemeClr val="tx1"/>
              </a:solidFill>
            </a:endParaRPr>
          </a:p>
        </p:txBody>
      </p:sp>
      <p:sp>
        <p:nvSpPr>
          <p:cNvPr id="9" name="Oval 8">
            <a:hlinkClick r:id="rId6" action="ppaction://hlinksldjump"/>
          </p:cNvPr>
          <p:cNvSpPr/>
          <p:nvPr/>
        </p:nvSpPr>
        <p:spPr>
          <a:xfrm>
            <a:off x="8397235" y="3859663"/>
            <a:ext cx="1676936" cy="15808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42</a:t>
            </a:r>
            <a:endParaRPr lang="en-US" dirty="0">
              <a:solidFill>
                <a:schemeClr val="tx1"/>
              </a:solidFill>
            </a:endParaRPr>
          </a:p>
        </p:txBody>
      </p:sp>
    </p:spTree>
    <p:extLst>
      <p:ext uri="{BB962C8B-B14F-4D97-AF65-F5344CB8AC3E}">
        <p14:creationId xmlns:p14="http://schemas.microsoft.com/office/powerpoint/2010/main" val="40920037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1805"/>
          <a:stretch/>
        </p:blipFill>
        <p:spPr>
          <a:xfrm>
            <a:off x="5021179" y="4830935"/>
            <a:ext cx="1906845" cy="503310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3305" y="329799"/>
            <a:ext cx="3617494" cy="2669166"/>
          </a:xfrm>
          <a:prstGeom prst="rect">
            <a:avLst/>
          </a:prstGeom>
        </p:spPr>
      </p:pic>
      <p:sp>
        <p:nvSpPr>
          <p:cNvPr id="8" name="Oval 7">
            <a:hlinkClick r:id="rId5" action="ppaction://hlinksldjump"/>
          </p:cNvPr>
          <p:cNvSpPr/>
          <p:nvPr/>
        </p:nvSpPr>
        <p:spPr>
          <a:xfrm>
            <a:off x="2188939" y="3859664"/>
            <a:ext cx="1676936" cy="15808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It is devoured by </a:t>
            </a:r>
            <a:r>
              <a:rPr lang="en-US" dirty="0" err="1" smtClean="0">
                <a:solidFill>
                  <a:schemeClr val="tx1"/>
                </a:solidFill>
              </a:rPr>
              <a:t>Ammit</a:t>
            </a:r>
            <a:r>
              <a:rPr lang="en-US" dirty="0">
                <a:solidFill>
                  <a:schemeClr val="tx1"/>
                </a:solidFill>
              </a:rPr>
              <a:t>.</a:t>
            </a:r>
          </a:p>
        </p:txBody>
      </p:sp>
      <p:sp>
        <p:nvSpPr>
          <p:cNvPr id="3" name="TextBox 2"/>
          <p:cNvSpPr txBox="1"/>
          <p:nvPr/>
        </p:nvSpPr>
        <p:spPr>
          <a:xfrm>
            <a:off x="7186056" y="770021"/>
            <a:ext cx="2422358" cy="1200329"/>
          </a:xfrm>
          <a:prstGeom prst="rect">
            <a:avLst/>
          </a:prstGeom>
          <a:noFill/>
        </p:spPr>
        <p:txBody>
          <a:bodyPr wrap="square" rtlCol="0">
            <a:spAutoFit/>
          </a:bodyPr>
          <a:lstStyle/>
          <a:p>
            <a:r>
              <a:rPr lang="en-US" dirty="0" smtClean="0"/>
              <a:t>If your heart is heavier than the feather in the weighing of </a:t>
            </a:r>
            <a:r>
              <a:rPr lang="en-US" smtClean="0"/>
              <a:t>the heart, what happens?</a:t>
            </a:r>
            <a:endParaRPr lang="en-US"/>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59462" y="3094309"/>
            <a:ext cx="2503650" cy="2933938"/>
          </a:xfrm>
          <a:prstGeom prst="rect">
            <a:avLst/>
          </a:prstGeom>
        </p:spPr>
      </p:pic>
      <p:pic>
        <p:nvPicPr>
          <p:cNvPr id="7" name="Picture 6"/>
          <p:cNvPicPr>
            <a:picLocks noChangeAspect="1"/>
          </p:cNvPicPr>
          <p:nvPr/>
        </p:nvPicPr>
        <p:blipFill>
          <a:blip r:embed="rId7"/>
          <a:stretch>
            <a:fillRect/>
          </a:stretch>
        </p:blipFill>
        <p:spPr>
          <a:xfrm>
            <a:off x="8159529" y="2627365"/>
            <a:ext cx="4032471" cy="3360393"/>
          </a:xfrm>
          <a:prstGeom prst="rect">
            <a:avLst/>
          </a:prstGeom>
        </p:spPr>
      </p:pic>
      <p:sp>
        <p:nvSpPr>
          <p:cNvPr id="9" name="Oval 8">
            <a:hlinkClick r:id="rId8" action="ppaction://hlinksldjump"/>
          </p:cNvPr>
          <p:cNvSpPr/>
          <p:nvPr/>
        </p:nvSpPr>
        <p:spPr>
          <a:xfrm>
            <a:off x="8397235" y="3859663"/>
            <a:ext cx="1676936" cy="15808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Horus swoops in and takes it away.</a:t>
            </a:r>
            <a:endParaRPr lang="en-US" dirty="0">
              <a:solidFill>
                <a:schemeClr val="tx1"/>
              </a:solidFill>
            </a:endParaRPr>
          </a:p>
        </p:txBody>
      </p:sp>
    </p:spTree>
    <p:extLst>
      <p:ext uri="{BB962C8B-B14F-4D97-AF65-F5344CB8AC3E}">
        <p14:creationId xmlns:p14="http://schemas.microsoft.com/office/powerpoint/2010/main" val="132731096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1805"/>
          <a:stretch/>
        </p:blipFill>
        <p:spPr>
          <a:xfrm>
            <a:off x="5021179" y="4830935"/>
            <a:ext cx="1906845" cy="503310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3305" y="329799"/>
            <a:ext cx="3617494" cy="2669166"/>
          </a:xfrm>
          <a:prstGeom prst="rect">
            <a:avLst/>
          </a:prstGeom>
        </p:spPr>
      </p:pic>
      <p:sp>
        <p:nvSpPr>
          <p:cNvPr id="8" name="Oval 7">
            <a:hlinkClick r:id="rId5" action="ppaction://hlinksldjump"/>
          </p:cNvPr>
          <p:cNvSpPr/>
          <p:nvPr/>
        </p:nvSpPr>
        <p:spPr>
          <a:xfrm>
            <a:off x="2188939" y="3859664"/>
            <a:ext cx="1676936" cy="15808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It is devoured by </a:t>
            </a:r>
            <a:r>
              <a:rPr lang="en-US" dirty="0" err="1" smtClean="0">
                <a:solidFill>
                  <a:schemeClr val="tx1"/>
                </a:solidFill>
              </a:rPr>
              <a:t>Ammit</a:t>
            </a:r>
            <a:r>
              <a:rPr lang="en-US" dirty="0">
                <a:solidFill>
                  <a:schemeClr val="tx1"/>
                </a:solidFill>
              </a:rPr>
              <a:t>.</a:t>
            </a:r>
          </a:p>
        </p:txBody>
      </p:sp>
      <p:sp>
        <p:nvSpPr>
          <p:cNvPr id="3" name="TextBox 2"/>
          <p:cNvSpPr txBox="1"/>
          <p:nvPr/>
        </p:nvSpPr>
        <p:spPr>
          <a:xfrm>
            <a:off x="7186056" y="770021"/>
            <a:ext cx="2422358" cy="1200329"/>
          </a:xfrm>
          <a:prstGeom prst="rect">
            <a:avLst/>
          </a:prstGeom>
          <a:noFill/>
        </p:spPr>
        <p:txBody>
          <a:bodyPr wrap="square" rtlCol="0">
            <a:spAutoFit/>
          </a:bodyPr>
          <a:lstStyle/>
          <a:p>
            <a:r>
              <a:rPr lang="en-US" dirty="0" smtClean="0"/>
              <a:t>If your heart is heavier than the feather in the weighing of </a:t>
            </a:r>
            <a:r>
              <a:rPr lang="en-US" smtClean="0"/>
              <a:t>the heart, what happens?</a:t>
            </a:r>
            <a:endParaRPr lang="en-US"/>
          </a:p>
        </p:txBody>
      </p:sp>
      <p:pic>
        <p:nvPicPr>
          <p:cNvPr id="7" name="Picture 6"/>
          <p:cNvPicPr>
            <a:picLocks noChangeAspect="1"/>
          </p:cNvPicPr>
          <p:nvPr/>
        </p:nvPicPr>
        <p:blipFill>
          <a:blip r:embed="rId6"/>
          <a:stretch>
            <a:fillRect/>
          </a:stretch>
        </p:blipFill>
        <p:spPr>
          <a:xfrm>
            <a:off x="8397235" y="2234754"/>
            <a:ext cx="4032471" cy="3360393"/>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59462" y="3094309"/>
            <a:ext cx="2503650" cy="2933938"/>
          </a:xfrm>
          <a:prstGeom prst="rect">
            <a:avLst/>
          </a:prstGeom>
        </p:spPr>
      </p:pic>
      <p:sp>
        <p:nvSpPr>
          <p:cNvPr id="9" name="Oval 8">
            <a:hlinkClick r:id="rId8" action="ppaction://hlinksldjump"/>
          </p:cNvPr>
          <p:cNvSpPr/>
          <p:nvPr/>
        </p:nvSpPr>
        <p:spPr>
          <a:xfrm>
            <a:off x="8397235" y="3859663"/>
            <a:ext cx="1676936" cy="15808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Horus swoops in and takes it away.</a:t>
            </a:r>
            <a:endParaRPr lang="en-US" dirty="0">
              <a:solidFill>
                <a:schemeClr val="tx1"/>
              </a:solidFill>
            </a:endParaRPr>
          </a:p>
        </p:txBody>
      </p:sp>
    </p:spTree>
    <p:extLst>
      <p:ext uri="{BB962C8B-B14F-4D97-AF65-F5344CB8AC3E}">
        <p14:creationId xmlns:p14="http://schemas.microsoft.com/office/powerpoint/2010/main" val="92304510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2002" y="425143"/>
            <a:ext cx="2822603" cy="2669166"/>
          </a:xfrm>
          <a:prstGeom prst="rect">
            <a:avLst/>
          </a:prstGeom>
        </p:spPr>
      </p:pic>
      <p:sp>
        <p:nvSpPr>
          <p:cNvPr id="8" name="Oval 7">
            <a:hlinkClick r:id="rId4" action="ppaction://hlinksldjump"/>
          </p:cNvPr>
          <p:cNvSpPr/>
          <p:nvPr/>
        </p:nvSpPr>
        <p:spPr>
          <a:xfrm>
            <a:off x="2188939" y="3859664"/>
            <a:ext cx="1676936" cy="15808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Crops</a:t>
            </a:r>
            <a:endParaRPr lang="en-US" dirty="0">
              <a:solidFill>
                <a:schemeClr val="tx1"/>
              </a:solidFill>
            </a:endParaRPr>
          </a:p>
        </p:txBody>
      </p:sp>
      <p:sp>
        <p:nvSpPr>
          <p:cNvPr id="9" name="Oval 8">
            <a:hlinkClick r:id="rId5" action="ppaction://hlinksldjump"/>
          </p:cNvPr>
          <p:cNvSpPr/>
          <p:nvPr/>
        </p:nvSpPr>
        <p:spPr>
          <a:xfrm>
            <a:off x="8397235" y="3859663"/>
            <a:ext cx="1676936" cy="15808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The Sun</a:t>
            </a:r>
            <a:endParaRPr lang="en-US" dirty="0">
              <a:solidFill>
                <a:schemeClr val="tx1"/>
              </a:solidFill>
            </a:endParaRPr>
          </a:p>
        </p:txBody>
      </p:sp>
      <p:sp>
        <p:nvSpPr>
          <p:cNvPr id="3" name="TextBox 2"/>
          <p:cNvSpPr txBox="1"/>
          <p:nvPr/>
        </p:nvSpPr>
        <p:spPr>
          <a:xfrm>
            <a:off x="9392247" y="1016376"/>
            <a:ext cx="2422358" cy="646331"/>
          </a:xfrm>
          <a:prstGeom prst="rect">
            <a:avLst/>
          </a:prstGeom>
          <a:noFill/>
        </p:spPr>
        <p:txBody>
          <a:bodyPr wrap="square" rtlCol="0">
            <a:spAutoFit/>
          </a:bodyPr>
          <a:lstStyle/>
          <a:p>
            <a:r>
              <a:rPr lang="en-US" dirty="0" smtClean="0"/>
              <a:t>This is Ra, what is he the God of?</a:t>
            </a:r>
            <a:endParaRPr lang="en-US" dirty="0"/>
          </a:p>
        </p:txBody>
      </p:sp>
      <p:pic>
        <p:nvPicPr>
          <p:cNvPr id="2" name="Picture 1"/>
          <p:cNvPicPr>
            <a:picLocks noChangeAspect="1"/>
          </p:cNvPicPr>
          <p:nvPr/>
        </p:nvPicPr>
        <p:blipFill>
          <a:blip r:embed="rId6"/>
          <a:stretch>
            <a:fillRect/>
          </a:stretch>
        </p:blipFill>
        <p:spPr>
          <a:xfrm>
            <a:off x="5021179" y="839912"/>
            <a:ext cx="2753828" cy="5649119"/>
          </a:xfrm>
          <a:prstGeom prst="rect">
            <a:avLst/>
          </a:prstGeom>
        </p:spPr>
      </p:pic>
    </p:spTree>
    <p:extLst>
      <p:ext uri="{BB962C8B-B14F-4D97-AF65-F5344CB8AC3E}">
        <p14:creationId xmlns:p14="http://schemas.microsoft.com/office/powerpoint/2010/main" val="133668968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p:nvSpPr>
        <p:spPr>
          <a:xfrm>
            <a:off x="2129664" y="1173092"/>
            <a:ext cx="7323094" cy="1754326"/>
          </a:xfrm>
          <a:prstGeom prst="rect">
            <a:avLst/>
          </a:prstGeom>
          <a:noFill/>
        </p:spPr>
        <p:txBody>
          <a:bodyPr wrap="none" lIns="91440" tIns="45720" rIns="91440" bIns="45720">
            <a:spAutoFit/>
          </a:bodyPr>
          <a:lstStyle/>
          <a:p>
            <a:pPr algn="ctr"/>
            <a:r>
              <a:rPr lang="en-AU"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Congratulations</a:t>
            </a:r>
            <a:r>
              <a:rPr lang="en-AU" sz="5400" b="1" cap="none" spc="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 </a:t>
            </a:r>
          </a:p>
          <a:p>
            <a:pPr algn="ctr"/>
            <a:r>
              <a:rPr lang="en-AU"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You completed the quest</a:t>
            </a:r>
            <a:endParaRPr lang="en-AU"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58713"/>
          <a:stretch/>
        </p:blipFill>
        <p:spPr>
          <a:xfrm>
            <a:off x="-16042" y="4138863"/>
            <a:ext cx="12208042" cy="3391929"/>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41210"/>
          <a:stretch/>
        </p:blipFill>
        <p:spPr>
          <a:xfrm>
            <a:off x="0" y="-684682"/>
            <a:ext cx="12192000" cy="4823545"/>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51805"/>
          <a:stretch/>
        </p:blipFill>
        <p:spPr>
          <a:xfrm>
            <a:off x="5021179" y="4830935"/>
            <a:ext cx="1906845" cy="503310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36885" y="393058"/>
            <a:ext cx="2318486" cy="2669166"/>
          </a:xfrm>
          <a:prstGeom prst="rect">
            <a:avLst/>
          </a:prstGeom>
        </p:spPr>
      </p:pic>
      <p:sp>
        <p:nvSpPr>
          <p:cNvPr id="4" name="Rectangle 3"/>
          <p:cNvSpPr/>
          <p:nvPr/>
        </p:nvSpPr>
        <p:spPr>
          <a:xfrm>
            <a:off x="623732" y="966355"/>
            <a:ext cx="1798626" cy="923330"/>
          </a:xfrm>
          <a:prstGeom prst="rect">
            <a:avLst/>
          </a:prstGeom>
        </p:spPr>
        <p:txBody>
          <a:bodyPr wrap="square">
            <a:spAutoFit/>
          </a:bodyPr>
          <a:lstStyle/>
          <a:p>
            <a:r>
              <a:rPr lang="en-US" dirty="0" smtClean="0"/>
              <a:t>Congratulations, you have proven yourself worthy.</a:t>
            </a:r>
            <a:endParaRPr lang="en-US" dirty="0"/>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4601" y="882287"/>
            <a:ext cx="2398296" cy="2179386"/>
          </a:xfrm>
          <a:prstGeom prst="rect">
            <a:avLst/>
          </a:prstGeom>
        </p:spPr>
      </p:pic>
      <p:sp>
        <p:nvSpPr>
          <p:cNvPr id="14" name="Rectangle 13"/>
          <p:cNvSpPr/>
          <p:nvPr/>
        </p:nvSpPr>
        <p:spPr>
          <a:xfrm>
            <a:off x="6386731" y="1403924"/>
            <a:ext cx="1798626" cy="646331"/>
          </a:xfrm>
          <a:prstGeom prst="rect">
            <a:avLst/>
          </a:prstGeom>
        </p:spPr>
        <p:txBody>
          <a:bodyPr wrap="square">
            <a:spAutoFit/>
          </a:bodyPr>
          <a:lstStyle/>
          <a:p>
            <a:r>
              <a:rPr lang="en-US" dirty="0" smtClean="0"/>
              <a:t>The treasure is yours to keep.</a:t>
            </a:r>
            <a:endParaRPr lang="en-US" dirty="0"/>
          </a:p>
        </p:txBody>
      </p:sp>
    </p:spTree>
    <p:extLst>
      <p:ext uri="{BB962C8B-B14F-4D97-AF65-F5344CB8AC3E}">
        <p14:creationId xmlns:p14="http://schemas.microsoft.com/office/powerpoint/2010/main" val="148701395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p:cTn id="11" dur="3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13" dur="3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4">
                                            <p:txEl>
                                              <p:pRg st="0" end="0"/>
                                            </p:txEl>
                                          </p:spTgt>
                                        </p:tgtEl>
                                      </p:cBhvr>
                                    </p:animEffect>
                                  </p:childTnLst>
                                </p:cTn>
                              </p:par>
                            </p:childTnLst>
                          </p:cTn>
                        </p:par>
                        <p:par>
                          <p:cTn id="16" fill="hold">
                            <p:stCondLst>
                              <p:cond delay="2090"/>
                            </p:stCondLst>
                            <p:childTnLst>
                              <p:par>
                                <p:cTn id="17" presetID="55" presetClass="exit" presetSubtype="0" fill="hold" nodeType="afterEffect">
                                  <p:stCondLst>
                                    <p:cond delay="500"/>
                                  </p:stCondLst>
                                  <p:childTnLst>
                                    <p:anim calcmode="lin" valueType="num">
                                      <p:cBhvr>
                                        <p:cTn id="18" dur="1000"/>
                                        <p:tgtEl>
                                          <p:spTgt spid="10"/>
                                        </p:tgtEl>
                                        <p:attrNameLst>
                                          <p:attrName>ppt_w</p:attrName>
                                        </p:attrNameLst>
                                      </p:cBhvr>
                                      <p:tavLst>
                                        <p:tav tm="0">
                                          <p:val>
                                            <p:strVal val="ppt_w"/>
                                          </p:val>
                                        </p:tav>
                                        <p:tav tm="100000">
                                          <p:val>
                                            <p:strVal val="ppt_w*0.70"/>
                                          </p:val>
                                        </p:tav>
                                      </p:tavLst>
                                    </p:anim>
                                    <p:anim calcmode="lin" valueType="num">
                                      <p:cBhvr>
                                        <p:cTn id="19" dur="1000"/>
                                        <p:tgtEl>
                                          <p:spTgt spid="10"/>
                                        </p:tgtEl>
                                        <p:attrNameLst>
                                          <p:attrName>ppt_h</p:attrName>
                                        </p:attrNameLst>
                                      </p:cBhvr>
                                      <p:tavLst>
                                        <p:tav tm="0">
                                          <p:val>
                                            <p:strVal val="ppt_h"/>
                                          </p:val>
                                        </p:tav>
                                        <p:tav tm="100000">
                                          <p:val>
                                            <p:strVal val="ppt_h"/>
                                          </p:val>
                                        </p:tav>
                                      </p:tavLst>
                                    </p:anim>
                                    <p:animEffect transition="out" filter="fade">
                                      <p:cBhvr>
                                        <p:cTn id="20" dur="1000"/>
                                        <p:tgtEl>
                                          <p:spTgt spid="10"/>
                                        </p:tgtEl>
                                      </p:cBhvr>
                                    </p:animEffect>
                                    <p:set>
                                      <p:cBhvr>
                                        <p:cTn id="21" dur="1" fill="hold">
                                          <p:stCondLst>
                                            <p:cond delay="999"/>
                                          </p:stCondLst>
                                        </p:cTn>
                                        <p:tgtEl>
                                          <p:spTgt spid="10"/>
                                        </p:tgtEl>
                                        <p:attrNameLst>
                                          <p:attrName>style.visibility</p:attrName>
                                        </p:attrNameLst>
                                      </p:cBhvr>
                                      <p:to>
                                        <p:strVal val="hidden"/>
                                      </p:to>
                                    </p:set>
                                  </p:childTnLst>
                                </p:cTn>
                              </p:par>
                              <p:par>
                                <p:cTn id="22" presetID="55" presetClass="exit" presetSubtype="0" fill="hold" grpId="0" nodeType="withEffect">
                                  <p:stCondLst>
                                    <p:cond delay="0"/>
                                  </p:stCondLst>
                                  <p:iterate type="lt">
                                    <p:tmPct val="0"/>
                                  </p:iterate>
                                  <p:childTnLst>
                                    <p:anim calcmode="lin" valueType="num">
                                      <p:cBhvr>
                                        <p:cTn id="23" dur="1000"/>
                                        <p:tgtEl>
                                          <p:spTgt spid="4">
                                            <p:txEl>
                                              <p:pRg st="0" end="0"/>
                                            </p:txEl>
                                          </p:spTgt>
                                        </p:tgtEl>
                                        <p:attrNameLst>
                                          <p:attrName>ppt_w</p:attrName>
                                        </p:attrNameLst>
                                      </p:cBhvr>
                                      <p:tavLst>
                                        <p:tav tm="0">
                                          <p:val>
                                            <p:strVal val="ppt_w"/>
                                          </p:val>
                                        </p:tav>
                                        <p:tav tm="100000">
                                          <p:val>
                                            <p:strVal val="ppt_w*0.70"/>
                                          </p:val>
                                        </p:tav>
                                      </p:tavLst>
                                    </p:anim>
                                    <p:anim calcmode="lin" valueType="num">
                                      <p:cBhvr>
                                        <p:cTn id="24" dur="1000"/>
                                        <p:tgtEl>
                                          <p:spTgt spid="4">
                                            <p:txEl>
                                              <p:pRg st="0" end="0"/>
                                            </p:txEl>
                                          </p:spTgt>
                                        </p:tgtEl>
                                        <p:attrNameLst>
                                          <p:attrName>ppt_h</p:attrName>
                                        </p:attrNameLst>
                                      </p:cBhvr>
                                      <p:tavLst>
                                        <p:tav tm="0">
                                          <p:val>
                                            <p:strVal val="ppt_h"/>
                                          </p:val>
                                        </p:tav>
                                        <p:tav tm="100000">
                                          <p:val>
                                            <p:strVal val="ppt_h"/>
                                          </p:val>
                                        </p:tav>
                                      </p:tavLst>
                                    </p:anim>
                                    <p:animEffect transition="out" filter="fade">
                                      <p:cBhvr>
                                        <p:cTn id="25" dur="1000"/>
                                        <p:tgtEl>
                                          <p:spTgt spid="4">
                                            <p:txEl>
                                              <p:pRg st="0" end="0"/>
                                            </p:txEl>
                                          </p:spTgt>
                                        </p:tgtEl>
                                      </p:cBhvr>
                                    </p:animEffect>
                                    <p:set>
                                      <p:cBhvr>
                                        <p:cTn id="26" dur="1" fill="hold">
                                          <p:stCondLst>
                                            <p:cond delay="999"/>
                                          </p:stCondLst>
                                        </p:cTn>
                                        <p:tgtEl>
                                          <p:spTgt spid="4">
                                            <p:txEl>
                                              <p:pRg st="0" end="0"/>
                                            </p:txEl>
                                          </p:spTgt>
                                        </p:tgtEl>
                                        <p:attrNameLst>
                                          <p:attrName>style.visibility</p:attrName>
                                        </p:attrNameLst>
                                      </p:cBhvr>
                                      <p:to>
                                        <p:strVal val="hidden"/>
                                      </p:to>
                                    </p:set>
                                  </p:childTnLst>
                                </p:cTn>
                              </p:par>
                            </p:childTnLst>
                          </p:cTn>
                        </p:par>
                        <p:par>
                          <p:cTn id="27" fill="hold">
                            <p:stCondLst>
                              <p:cond delay="3590"/>
                            </p:stCondLst>
                            <p:childTnLst>
                              <p:par>
                                <p:cTn id="28" presetID="22" presetClass="entr" presetSubtype="4"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par>
                          <p:cTn id="31" fill="hold">
                            <p:stCondLst>
                              <p:cond delay="4090"/>
                            </p:stCondLst>
                            <p:childTnLst>
                              <p:par>
                                <p:cTn id="32" presetID="41" presetClass="entr" presetSubtype="0" fill="hold" nodeType="afterEffect">
                                  <p:stCondLst>
                                    <p:cond delay="0"/>
                                  </p:stCondLst>
                                  <p:iterate type="lt">
                                    <p:tmPct val="10000"/>
                                  </p:iterate>
                                  <p:childTnLst>
                                    <p:set>
                                      <p:cBhvr>
                                        <p:cTn id="33" dur="1" fill="hold">
                                          <p:stCondLst>
                                            <p:cond delay="0"/>
                                          </p:stCondLst>
                                        </p:cTn>
                                        <p:tgtEl>
                                          <p:spTgt spid="14">
                                            <p:txEl>
                                              <p:pRg st="0" end="0"/>
                                            </p:txEl>
                                          </p:spTgt>
                                        </p:tgtEl>
                                        <p:attrNameLst>
                                          <p:attrName>style.visibility</p:attrName>
                                        </p:attrNameLst>
                                      </p:cBhvr>
                                      <p:to>
                                        <p:strVal val="visible"/>
                                      </p:to>
                                    </p:set>
                                    <p:anim calcmode="lin" valueType="num">
                                      <p:cBhvr>
                                        <p:cTn id="34" dur="300" fill="hold"/>
                                        <p:tgtEl>
                                          <p:spTgt spid="1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300" fill="hold"/>
                                        <p:tgtEl>
                                          <p:spTgt spid="14">
                                            <p:txEl>
                                              <p:pRg st="0" end="0"/>
                                            </p:txEl>
                                          </p:spTgt>
                                        </p:tgtEl>
                                        <p:attrNameLst>
                                          <p:attrName>ppt_y</p:attrName>
                                        </p:attrNameLst>
                                      </p:cBhvr>
                                      <p:tavLst>
                                        <p:tav tm="0">
                                          <p:val>
                                            <p:strVal val="#ppt_y"/>
                                          </p:val>
                                        </p:tav>
                                        <p:tav tm="100000">
                                          <p:val>
                                            <p:strVal val="#ppt_y"/>
                                          </p:val>
                                        </p:tav>
                                      </p:tavLst>
                                    </p:anim>
                                    <p:anim calcmode="lin" valueType="num">
                                      <p:cBhvr>
                                        <p:cTn id="36" dur="300" fill="hold"/>
                                        <p:tgtEl>
                                          <p:spTgt spid="1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300" fill="hold"/>
                                        <p:tgtEl>
                                          <p:spTgt spid="1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300" tmFilter="0,0; .5, 1; 1, 1"/>
                                        <p:tgtEl>
                                          <p:spTgt spid="14">
                                            <p:txEl>
                                              <p:pRg st="0" end="0"/>
                                            </p:txEl>
                                          </p:spTgt>
                                        </p:tgtEl>
                                      </p:cBhvr>
                                    </p:animEffect>
                                  </p:childTnLst>
                                </p:cTn>
                              </p:par>
                            </p:childTnLst>
                          </p:cTn>
                        </p:par>
                        <p:par>
                          <p:cTn id="39" fill="hold">
                            <p:stCondLst>
                              <p:cond delay="5110"/>
                            </p:stCondLst>
                            <p:childTnLst>
                              <p:par>
                                <p:cTn id="40" presetID="22" presetClass="exit" presetSubtype="4" fill="hold" nodeType="afterEffect">
                                  <p:stCondLst>
                                    <p:cond delay="1000"/>
                                  </p:stCondLst>
                                  <p:childTnLst>
                                    <p:animEffect transition="out" filter="wipe(down)">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par>
                                <p:cTn id="43" presetID="22" presetClass="exit" presetSubtype="4" fill="hold" grpId="0" nodeType="withEffect">
                                  <p:stCondLst>
                                    <p:cond delay="1000"/>
                                  </p:stCondLst>
                                  <p:iterate type="lt">
                                    <p:tmPct val="0"/>
                                  </p:iterate>
                                  <p:childTnLst>
                                    <p:animEffect transition="out" filter="wipe(down)">
                                      <p:cBhvr>
                                        <p:cTn id="44" dur="500"/>
                                        <p:tgtEl>
                                          <p:spTgt spid="14">
                                            <p:txEl>
                                              <p:pRg st="0" end="0"/>
                                            </p:txEl>
                                          </p:spTgt>
                                        </p:tgtEl>
                                      </p:cBhvr>
                                    </p:animEffect>
                                    <p:set>
                                      <p:cBhvr>
                                        <p:cTn id="45" dur="1" fill="hold">
                                          <p:stCondLst>
                                            <p:cond delay="499"/>
                                          </p:stCondLst>
                                        </p:cTn>
                                        <p:tgtEl>
                                          <p:spTgt spid="14">
                                            <p:txEl>
                                              <p:pRg st="0" end="0"/>
                                            </p:txEl>
                                          </p:spTgt>
                                        </p:tgtEl>
                                        <p:attrNameLst>
                                          <p:attrName>style.visibility</p:attrName>
                                        </p:attrNameLst>
                                      </p:cBhvr>
                                      <p:to>
                                        <p:strVal val="hidden"/>
                                      </p:to>
                                    </p:set>
                                  </p:childTnLst>
                                </p:cTn>
                              </p:par>
                            </p:childTnLst>
                          </p:cTn>
                        </p:par>
                        <p:par>
                          <p:cTn id="46" fill="hold">
                            <p:stCondLst>
                              <p:cond delay="6610"/>
                            </p:stCondLst>
                            <p:childTnLst>
                              <p:par>
                                <p:cTn id="47" presetID="2" presetClass="exit" presetSubtype="1" fill="hold" nodeType="afterEffect">
                                  <p:stCondLst>
                                    <p:cond delay="0"/>
                                  </p:stCondLst>
                                  <p:childTnLst>
                                    <p:anim calcmode="lin" valueType="num">
                                      <p:cBhvr additive="base">
                                        <p:cTn id="48" dur="5000"/>
                                        <p:tgtEl>
                                          <p:spTgt spid="5"/>
                                        </p:tgtEl>
                                        <p:attrNameLst>
                                          <p:attrName>ppt_x</p:attrName>
                                        </p:attrNameLst>
                                      </p:cBhvr>
                                      <p:tavLst>
                                        <p:tav tm="0">
                                          <p:val>
                                            <p:strVal val="ppt_x"/>
                                          </p:val>
                                        </p:tav>
                                        <p:tav tm="100000">
                                          <p:val>
                                            <p:strVal val="ppt_x"/>
                                          </p:val>
                                        </p:tav>
                                      </p:tavLst>
                                    </p:anim>
                                    <p:anim calcmode="lin" valueType="num">
                                      <p:cBhvr additive="base">
                                        <p:cTn id="49" dur="5000"/>
                                        <p:tgtEl>
                                          <p:spTgt spid="5"/>
                                        </p:tgtEl>
                                        <p:attrNameLst>
                                          <p:attrName>ppt_y</p:attrName>
                                        </p:attrNameLst>
                                      </p:cBhvr>
                                      <p:tavLst>
                                        <p:tav tm="0">
                                          <p:val>
                                            <p:strVal val="ppt_y"/>
                                          </p:val>
                                        </p:tav>
                                        <p:tav tm="100000">
                                          <p:val>
                                            <p:strVal val="0-ppt_h/2"/>
                                          </p:val>
                                        </p:tav>
                                      </p:tavLst>
                                    </p:anim>
                                    <p:set>
                                      <p:cBhvr>
                                        <p:cTn id="50" dur="1" fill="hold">
                                          <p:stCondLst>
                                            <p:cond delay="4999"/>
                                          </p:stCondLst>
                                        </p:cTn>
                                        <p:tgtEl>
                                          <p:spTgt spid="5"/>
                                        </p:tgtEl>
                                        <p:attrNameLst>
                                          <p:attrName>style.visibility</p:attrName>
                                        </p:attrNameLst>
                                      </p:cBhvr>
                                      <p:to>
                                        <p:strVal val="hidden"/>
                                      </p:to>
                                    </p:set>
                                  </p:childTnLst>
                                </p:cTn>
                              </p:par>
                              <p:par>
                                <p:cTn id="51" presetID="2" presetClass="exit" presetSubtype="4" fill="hold" nodeType="withEffect">
                                  <p:stCondLst>
                                    <p:cond delay="0"/>
                                  </p:stCondLst>
                                  <p:childTnLst>
                                    <p:anim calcmode="lin" valueType="num">
                                      <p:cBhvr additive="base">
                                        <p:cTn id="52" dur="5000"/>
                                        <p:tgtEl>
                                          <p:spTgt spid="12"/>
                                        </p:tgtEl>
                                        <p:attrNameLst>
                                          <p:attrName>ppt_x</p:attrName>
                                        </p:attrNameLst>
                                      </p:cBhvr>
                                      <p:tavLst>
                                        <p:tav tm="0">
                                          <p:val>
                                            <p:strVal val="ppt_x"/>
                                          </p:val>
                                        </p:tav>
                                        <p:tav tm="100000">
                                          <p:val>
                                            <p:strVal val="ppt_x"/>
                                          </p:val>
                                        </p:tav>
                                      </p:tavLst>
                                    </p:anim>
                                    <p:anim calcmode="lin" valueType="num">
                                      <p:cBhvr additive="base">
                                        <p:cTn id="53" dur="5000"/>
                                        <p:tgtEl>
                                          <p:spTgt spid="12"/>
                                        </p:tgtEl>
                                        <p:attrNameLst>
                                          <p:attrName>ppt_y</p:attrName>
                                        </p:attrNameLst>
                                      </p:cBhvr>
                                      <p:tavLst>
                                        <p:tav tm="0">
                                          <p:val>
                                            <p:strVal val="ppt_y"/>
                                          </p:val>
                                        </p:tav>
                                        <p:tav tm="100000">
                                          <p:val>
                                            <p:strVal val="1+ppt_h/2"/>
                                          </p:val>
                                        </p:tav>
                                      </p:tavLst>
                                    </p:anim>
                                    <p:set>
                                      <p:cBhvr>
                                        <p:cTn id="54" dur="1" fill="hold">
                                          <p:stCondLst>
                                            <p:cond delay="4999"/>
                                          </p:stCondLst>
                                        </p:cTn>
                                        <p:tgtEl>
                                          <p:spTgt spid="12"/>
                                        </p:tgtEl>
                                        <p:attrNameLst>
                                          <p:attrName>style.visibility</p:attrName>
                                        </p:attrNameLst>
                                      </p:cBhvr>
                                      <p:to>
                                        <p:strVal val="hidden"/>
                                      </p:to>
                                    </p:set>
                                  </p:childTnLst>
                                </p:cTn>
                              </p:par>
                            </p:childTnLst>
                          </p:cTn>
                        </p:par>
                        <p:par>
                          <p:cTn id="55" fill="hold">
                            <p:stCondLst>
                              <p:cond delay="11610"/>
                            </p:stCondLst>
                            <p:childTnLst>
                              <p:par>
                                <p:cTn id="56" presetID="56" presetClass="entr" presetSubtype="0" fill="hold" grpId="0" nodeType="afterEffect">
                                  <p:stCondLst>
                                    <p:cond delay="0"/>
                                  </p:stCondLst>
                                  <p:iterate type="lt">
                                    <p:tmPct val="10000"/>
                                  </p:iterate>
                                  <p:childTnLst>
                                    <p:set>
                                      <p:cBhvr>
                                        <p:cTn id="57" dur="1" fill="hold">
                                          <p:stCondLst>
                                            <p:cond delay="0"/>
                                          </p:stCondLst>
                                        </p:cTn>
                                        <p:tgtEl>
                                          <p:spTgt spid="16"/>
                                        </p:tgtEl>
                                        <p:attrNameLst>
                                          <p:attrName>style.visibility</p:attrName>
                                        </p:attrNameLst>
                                      </p:cBhvr>
                                      <p:to>
                                        <p:strVal val="visible"/>
                                      </p:to>
                                    </p:set>
                                    <p:anim by="(-#ppt_w*2)" calcmode="lin" valueType="num">
                                      <p:cBhvr rctx="PPT">
                                        <p:cTn id="58" dur="500" autoRev="1" fill="hold">
                                          <p:stCondLst>
                                            <p:cond delay="0"/>
                                          </p:stCondLst>
                                        </p:cTn>
                                        <p:tgtEl>
                                          <p:spTgt spid="16"/>
                                        </p:tgtEl>
                                        <p:attrNameLst>
                                          <p:attrName>ppt_w</p:attrName>
                                        </p:attrNameLst>
                                      </p:cBhvr>
                                    </p:anim>
                                    <p:anim by="(#ppt_w*0.50)" calcmode="lin" valueType="num">
                                      <p:cBhvr>
                                        <p:cTn id="59" dur="500" decel="50000" autoRev="1" fill="hold">
                                          <p:stCondLst>
                                            <p:cond delay="0"/>
                                          </p:stCondLst>
                                        </p:cTn>
                                        <p:tgtEl>
                                          <p:spTgt spid="16"/>
                                        </p:tgtEl>
                                        <p:attrNameLst>
                                          <p:attrName>ppt_x</p:attrName>
                                        </p:attrNameLst>
                                      </p:cBhvr>
                                    </p:anim>
                                    <p:anim from="(-#ppt_h/2)" to="(#ppt_y)" calcmode="lin" valueType="num">
                                      <p:cBhvr>
                                        <p:cTn id="60" dur="1000" fill="hold">
                                          <p:stCondLst>
                                            <p:cond delay="0"/>
                                          </p:stCondLst>
                                        </p:cTn>
                                        <p:tgtEl>
                                          <p:spTgt spid="16"/>
                                        </p:tgtEl>
                                        <p:attrNameLst>
                                          <p:attrName>ppt_y</p:attrName>
                                        </p:attrNameLst>
                                      </p:cBhvr>
                                    </p:anim>
                                    <p:animRot by="21600000">
                                      <p:cBhvr>
                                        <p:cTn id="61" dur="10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build="allAtOnce"/>
      <p:bldP spid="14"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457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smtClean="0">
                <a:solidFill>
                  <a:schemeClr val="bg1"/>
                </a:solidFill>
              </a:rPr>
              <a:t>Wow this is incredible! I wonder where that door goes.</a:t>
            </a:r>
            <a:endParaRPr lang="en-US" sz="2400" dirty="0">
              <a:solidFill>
                <a:schemeClr val="bg1"/>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1805"/>
          <a:stretch/>
        </p:blipFill>
        <p:spPr>
          <a:xfrm flipH="1">
            <a:off x="6112042" y="4839961"/>
            <a:ext cx="499471" cy="1318350"/>
          </a:xfrm>
          <a:prstGeom prst="rect">
            <a:avLst/>
          </a:prstGeom>
        </p:spPr>
      </p:pic>
      <p:sp>
        <p:nvSpPr>
          <p:cNvPr id="6" name="Right Arrow 5">
            <a:hlinkClick r:id="rId4" action="ppaction://hlinksldjump"/>
          </p:cNvPr>
          <p:cNvSpPr/>
          <p:nvPr/>
        </p:nvSpPr>
        <p:spPr>
          <a:xfrm rot="16200000">
            <a:off x="4638205" y="4941401"/>
            <a:ext cx="733866" cy="436807"/>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967029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15560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There is some ancient text on the door that says: Answer correctly and your path will appear. </a:t>
            </a:r>
          </a:p>
          <a:p>
            <a:pPr algn="ctr"/>
            <a:r>
              <a:rPr lang="en-US" sz="2400" dirty="0" smtClean="0">
                <a:solidFill>
                  <a:schemeClr val="bg1"/>
                </a:solidFill>
              </a:rPr>
              <a:t>Which Canopic jar contained the liver?</a:t>
            </a:r>
            <a:endParaRPr lang="en-US" sz="2400" dirty="0">
              <a:solidFill>
                <a:schemeClr val="bg1"/>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1805"/>
          <a:stretch/>
        </p:blipFill>
        <p:spPr>
          <a:xfrm flipH="1">
            <a:off x="4960170" y="4652210"/>
            <a:ext cx="1135830" cy="2998015"/>
          </a:xfrm>
          <a:prstGeom prst="rect">
            <a:avLst/>
          </a:prstGeom>
        </p:spPr>
      </p:pic>
      <p:pic>
        <p:nvPicPr>
          <p:cNvPr id="2" name="Picture 1">
            <a:hlinkClick r:id="rId4" action="ppaction://hlinksldjump"/>
          </p:cNvPr>
          <p:cNvPicPr>
            <a:picLocks noChangeAspect="1"/>
          </p:cNvPicPr>
          <p:nvPr/>
        </p:nvPicPr>
        <p:blipFill rotWithShape="1">
          <a:blip r:embed="rId5"/>
          <a:srcRect r="72360"/>
          <a:stretch/>
        </p:blipFill>
        <p:spPr>
          <a:xfrm>
            <a:off x="2934854" y="1755166"/>
            <a:ext cx="1427747" cy="4631784"/>
          </a:xfrm>
          <a:prstGeom prst="rect">
            <a:avLst/>
          </a:prstGeom>
        </p:spPr>
      </p:pic>
      <p:pic>
        <p:nvPicPr>
          <p:cNvPr id="6" name="Picture 5">
            <a:hlinkClick r:id="rId6" action="ppaction://hlinksldjump"/>
          </p:cNvPr>
          <p:cNvPicPr>
            <a:picLocks noChangeAspect="1"/>
          </p:cNvPicPr>
          <p:nvPr/>
        </p:nvPicPr>
        <p:blipFill rotWithShape="1">
          <a:blip r:embed="rId5"/>
          <a:srcRect l="27950" r="49052"/>
          <a:stretch/>
        </p:blipFill>
        <p:spPr>
          <a:xfrm>
            <a:off x="836376" y="1766101"/>
            <a:ext cx="1187966" cy="4631784"/>
          </a:xfrm>
          <a:prstGeom prst="rect">
            <a:avLst/>
          </a:prstGeom>
        </p:spPr>
      </p:pic>
      <p:pic>
        <p:nvPicPr>
          <p:cNvPr id="7" name="Picture 6">
            <a:hlinkClick r:id="rId6" action="ppaction://hlinksldjump"/>
          </p:cNvPr>
          <p:cNvPicPr>
            <a:picLocks noChangeAspect="1"/>
          </p:cNvPicPr>
          <p:nvPr/>
        </p:nvPicPr>
        <p:blipFill rotWithShape="1">
          <a:blip r:embed="rId5"/>
          <a:srcRect l="51087" r="25932" b="472"/>
          <a:stretch/>
        </p:blipFill>
        <p:spPr>
          <a:xfrm>
            <a:off x="7779569" y="1777037"/>
            <a:ext cx="1187116" cy="4609913"/>
          </a:xfrm>
          <a:prstGeom prst="rect">
            <a:avLst/>
          </a:prstGeom>
        </p:spPr>
      </p:pic>
      <p:pic>
        <p:nvPicPr>
          <p:cNvPr id="8" name="Picture 7">
            <a:hlinkClick r:id="rId6" action="ppaction://hlinksldjump"/>
          </p:cNvPr>
          <p:cNvPicPr>
            <a:picLocks noChangeAspect="1"/>
          </p:cNvPicPr>
          <p:nvPr/>
        </p:nvPicPr>
        <p:blipFill rotWithShape="1">
          <a:blip r:embed="rId5"/>
          <a:srcRect l="75311"/>
          <a:stretch/>
        </p:blipFill>
        <p:spPr>
          <a:xfrm>
            <a:off x="10379242" y="1755166"/>
            <a:ext cx="1275348" cy="4631784"/>
          </a:xfrm>
          <a:prstGeom prst="rect">
            <a:avLst/>
          </a:prstGeom>
        </p:spPr>
      </p:pic>
    </p:spTree>
    <p:extLst>
      <p:ext uri="{BB962C8B-B14F-4D97-AF65-F5344CB8AC3E}">
        <p14:creationId xmlns:p14="http://schemas.microsoft.com/office/powerpoint/2010/main" val="95855689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15560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Sorry that answer was incorrect, try again.</a:t>
            </a:r>
          </a:p>
          <a:p>
            <a:pPr algn="ctr"/>
            <a:r>
              <a:rPr lang="en-US" sz="2400" dirty="0" smtClean="0">
                <a:solidFill>
                  <a:schemeClr val="bg1"/>
                </a:solidFill>
              </a:rPr>
              <a:t>Which Canopic jar contained the liver?</a:t>
            </a:r>
            <a:endParaRPr lang="en-US" sz="2400" dirty="0">
              <a:solidFill>
                <a:schemeClr val="bg1"/>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1805"/>
          <a:stretch/>
        </p:blipFill>
        <p:spPr>
          <a:xfrm flipH="1">
            <a:off x="4960170" y="4652210"/>
            <a:ext cx="1135830" cy="2998015"/>
          </a:xfrm>
          <a:prstGeom prst="rect">
            <a:avLst/>
          </a:prstGeom>
        </p:spPr>
      </p:pic>
      <p:pic>
        <p:nvPicPr>
          <p:cNvPr id="2" name="Picture 1">
            <a:hlinkClick r:id="rId4" action="ppaction://hlinksldjump"/>
          </p:cNvPr>
          <p:cNvPicPr>
            <a:picLocks noChangeAspect="1"/>
          </p:cNvPicPr>
          <p:nvPr/>
        </p:nvPicPr>
        <p:blipFill rotWithShape="1">
          <a:blip r:embed="rId5"/>
          <a:srcRect r="72360"/>
          <a:stretch/>
        </p:blipFill>
        <p:spPr>
          <a:xfrm>
            <a:off x="2934854" y="1755166"/>
            <a:ext cx="1427747" cy="4631784"/>
          </a:xfrm>
          <a:prstGeom prst="rect">
            <a:avLst/>
          </a:prstGeom>
        </p:spPr>
      </p:pic>
      <p:pic>
        <p:nvPicPr>
          <p:cNvPr id="6" name="Picture 5">
            <a:hlinkClick r:id="rId6" action="ppaction://hlinksldjump"/>
          </p:cNvPr>
          <p:cNvPicPr>
            <a:picLocks noChangeAspect="1"/>
          </p:cNvPicPr>
          <p:nvPr/>
        </p:nvPicPr>
        <p:blipFill rotWithShape="1">
          <a:blip r:embed="rId5"/>
          <a:srcRect l="27950" r="49052"/>
          <a:stretch/>
        </p:blipFill>
        <p:spPr>
          <a:xfrm>
            <a:off x="836376" y="1766101"/>
            <a:ext cx="1187966" cy="4631784"/>
          </a:xfrm>
          <a:prstGeom prst="rect">
            <a:avLst/>
          </a:prstGeom>
        </p:spPr>
      </p:pic>
      <p:pic>
        <p:nvPicPr>
          <p:cNvPr id="7" name="Picture 6">
            <a:hlinkClick r:id="rId6" action="ppaction://hlinksldjump"/>
          </p:cNvPr>
          <p:cNvPicPr>
            <a:picLocks noChangeAspect="1"/>
          </p:cNvPicPr>
          <p:nvPr/>
        </p:nvPicPr>
        <p:blipFill rotWithShape="1">
          <a:blip r:embed="rId5"/>
          <a:srcRect l="51087" r="25932" b="472"/>
          <a:stretch/>
        </p:blipFill>
        <p:spPr>
          <a:xfrm>
            <a:off x="7779569" y="1777037"/>
            <a:ext cx="1187116" cy="4609913"/>
          </a:xfrm>
          <a:prstGeom prst="rect">
            <a:avLst/>
          </a:prstGeom>
        </p:spPr>
      </p:pic>
      <p:pic>
        <p:nvPicPr>
          <p:cNvPr id="8" name="Picture 7">
            <a:hlinkClick r:id="rId6" action="ppaction://hlinksldjump"/>
          </p:cNvPr>
          <p:cNvPicPr>
            <a:picLocks noChangeAspect="1"/>
          </p:cNvPicPr>
          <p:nvPr/>
        </p:nvPicPr>
        <p:blipFill rotWithShape="1">
          <a:blip r:embed="rId5"/>
          <a:srcRect l="75311"/>
          <a:stretch/>
        </p:blipFill>
        <p:spPr>
          <a:xfrm>
            <a:off x="10379242" y="1755166"/>
            <a:ext cx="1275348" cy="4631784"/>
          </a:xfrm>
          <a:prstGeom prst="rect">
            <a:avLst/>
          </a:prstGeom>
        </p:spPr>
      </p:pic>
    </p:spTree>
    <p:extLst>
      <p:ext uri="{BB962C8B-B14F-4D97-AF65-F5344CB8AC3E}">
        <p14:creationId xmlns:p14="http://schemas.microsoft.com/office/powerpoint/2010/main" val="184793405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Rectangle 2"/>
          <p:cNvSpPr/>
          <p:nvPr/>
        </p:nvSpPr>
        <p:spPr>
          <a:xfrm>
            <a:off x="0" y="0"/>
            <a:ext cx="12192000" cy="151521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1"/>
                </a:solidFill>
              </a:rPr>
              <a:t>Click the arrows throughout to choose your path. Your journey will be filled with peril.</a:t>
            </a:r>
          </a:p>
          <a:p>
            <a:pPr algn="ctr"/>
            <a:r>
              <a:rPr lang="en-US" sz="3200" dirty="0" smtClean="0">
                <a:solidFill>
                  <a:schemeClr val="bg1"/>
                </a:solidFill>
              </a:rPr>
              <a:t>Enter at your own risk</a:t>
            </a:r>
            <a:r>
              <a:rPr lang="is-IS" sz="3200" dirty="0" smtClean="0">
                <a:solidFill>
                  <a:schemeClr val="bg1"/>
                </a:solidFill>
              </a:rPr>
              <a:t>….</a:t>
            </a:r>
            <a:endParaRPr lang="en-US" sz="3200" dirty="0">
              <a:solidFill>
                <a:schemeClr val="bg1"/>
              </a:solidFill>
            </a:endParaRPr>
          </a:p>
        </p:txBody>
      </p:sp>
      <p:sp>
        <p:nvSpPr>
          <p:cNvPr id="9" name="Right Arrow 8">
            <a:hlinkClick r:id="rId3" action="ppaction://hlinksldjump"/>
          </p:cNvPr>
          <p:cNvSpPr/>
          <p:nvPr/>
        </p:nvSpPr>
        <p:spPr>
          <a:xfrm rot="16200000">
            <a:off x="5383078" y="5482266"/>
            <a:ext cx="1425844" cy="1040971"/>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65110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Rectangle 4"/>
          <p:cNvSpPr/>
          <p:nvPr/>
        </p:nvSpPr>
        <p:spPr>
          <a:xfrm>
            <a:off x="8446575" y="1100379"/>
            <a:ext cx="3022169" cy="32236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dirty="0" smtClean="0">
                <a:solidFill>
                  <a:schemeClr val="bg1"/>
                </a:solidFill>
              </a:rPr>
              <a:t>As soon as you walk in you are faced with a long tunnel, your only choice is straight ahead.</a:t>
            </a:r>
            <a:endParaRPr lang="en-US" sz="3200" dirty="0">
              <a:solidFill>
                <a:schemeClr val="bg1"/>
              </a:solidFill>
            </a:endParaRPr>
          </a:p>
        </p:txBody>
      </p:sp>
      <p:sp>
        <p:nvSpPr>
          <p:cNvPr id="6" name="Right Arrow 5">
            <a:hlinkClick r:id="rId3" action="ppaction://hlinksldjump"/>
          </p:cNvPr>
          <p:cNvSpPr/>
          <p:nvPr/>
        </p:nvSpPr>
        <p:spPr>
          <a:xfrm rot="16200000">
            <a:off x="5517395" y="4907795"/>
            <a:ext cx="1425844" cy="1040971"/>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51805"/>
          <a:stretch/>
        </p:blipFill>
        <p:spPr>
          <a:xfrm>
            <a:off x="4001902" y="3543705"/>
            <a:ext cx="1707929" cy="4508069"/>
          </a:xfrm>
          <a:prstGeom prst="rect">
            <a:avLst/>
          </a:prstGeom>
        </p:spPr>
      </p:pic>
    </p:spTree>
    <p:extLst>
      <p:ext uri="{BB962C8B-B14F-4D97-AF65-F5344CB8AC3E}">
        <p14:creationId xmlns:p14="http://schemas.microsoft.com/office/powerpoint/2010/main" val="60015471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1805"/>
          <a:stretch/>
        </p:blipFill>
        <p:spPr>
          <a:xfrm>
            <a:off x="3226986" y="2349931"/>
            <a:ext cx="1707929" cy="4508069"/>
          </a:xfrm>
          <a:prstGeom prst="rect">
            <a:avLst/>
          </a:prstGeom>
        </p:spPr>
      </p:pic>
      <p:sp>
        <p:nvSpPr>
          <p:cNvPr id="8" name="Rectangle 7"/>
          <p:cNvSpPr/>
          <p:nvPr/>
        </p:nvSpPr>
        <p:spPr>
          <a:xfrm>
            <a:off x="0" y="0"/>
            <a:ext cx="8167607" cy="14878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smtClean="0">
                <a:solidFill>
                  <a:schemeClr val="bg1"/>
                </a:solidFill>
              </a:rPr>
              <a:t>Oh no! You fell down a trap door and ended up in this room</a:t>
            </a:r>
            <a:r>
              <a:rPr lang="is-IS" sz="2400" dirty="0" smtClean="0">
                <a:solidFill>
                  <a:schemeClr val="bg1"/>
                </a:solidFill>
              </a:rPr>
              <a:t>… I can see a ladder in the corner, or you can keep going straight.</a:t>
            </a:r>
            <a:endParaRPr lang="en-US" sz="2400" dirty="0">
              <a:solidFill>
                <a:schemeClr val="bg1"/>
              </a:solidFill>
            </a:endParaRPr>
          </a:p>
        </p:txBody>
      </p:sp>
      <p:sp>
        <p:nvSpPr>
          <p:cNvPr id="9" name="Right Arrow 8">
            <a:hlinkClick r:id="rId4" action="ppaction://hlinksldjump"/>
          </p:cNvPr>
          <p:cNvSpPr/>
          <p:nvPr/>
        </p:nvSpPr>
        <p:spPr>
          <a:xfrm rot="16200000">
            <a:off x="4794143" y="1973447"/>
            <a:ext cx="972518" cy="690973"/>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hlinkClick r:id="rId5" action="ppaction://hlinksldjump"/>
          </p:cNvPr>
          <p:cNvSpPr/>
          <p:nvPr/>
        </p:nvSpPr>
        <p:spPr>
          <a:xfrm rot="14340991">
            <a:off x="11211382" y="1973445"/>
            <a:ext cx="972518" cy="690973"/>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483042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1805"/>
          <a:stretch/>
        </p:blipFill>
        <p:spPr>
          <a:xfrm>
            <a:off x="4389359" y="4606301"/>
            <a:ext cx="1980445" cy="5227373"/>
          </a:xfrm>
          <a:prstGeom prst="rect">
            <a:avLst/>
          </a:prstGeom>
        </p:spPr>
      </p:pic>
      <p:sp>
        <p:nvSpPr>
          <p:cNvPr id="5" name="Rectangle 4"/>
          <p:cNvSpPr/>
          <p:nvPr/>
        </p:nvSpPr>
        <p:spPr>
          <a:xfrm>
            <a:off x="0" y="0"/>
            <a:ext cx="12192000" cy="14878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smtClean="0">
                <a:solidFill>
                  <a:schemeClr val="bg1"/>
                </a:solidFill>
              </a:rPr>
              <a:t>There’s a snake blocking your way! Answer his question correctly and you can move on forward.</a:t>
            </a:r>
          </a:p>
          <a:p>
            <a:pPr algn="ctr"/>
            <a:r>
              <a:rPr lang="en-AU" sz="2400" dirty="0" smtClean="0">
                <a:solidFill>
                  <a:schemeClr val="bg1"/>
                </a:solidFill>
              </a:rPr>
              <a:t>If you were among the privileged how long did the mummification process take?</a:t>
            </a:r>
            <a:endParaRPr lang="en-US" sz="2400"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2688" y="2355742"/>
            <a:ext cx="2537024" cy="1774555"/>
          </a:xfrm>
          <a:prstGeom prst="rect">
            <a:avLst/>
          </a:prstGeom>
        </p:spPr>
      </p:pic>
      <p:sp>
        <p:nvSpPr>
          <p:cNvPr id="8" name="Oval 7">
            <a:hlinkClick r:id="rId5" action="ppaction://hlinksldjump"/>
          </p:cNvPr>
          <p:cNvSpPr/>
          <p:nvPr/>
        </p:nvSpPr>
        <p:spPr>
          <a:xfrm>
            <a:off x="1531213" y="3025474"/>
            <a:ext cx="1596326" cy="15808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Around 70 Days</a:t>
            </a:r>
            <a:endParaRPr lang="en-US">
              <a:solidFill>
                <a:schemeClr val="tx1"/>
              </a:solidFill>
            </a:endParaRPr>
          </a:p>
        </p:txBody>
      </p:sp>
      <p:sp>
        <p:nvSpPr>
          <p:cNvPr id="9" name="Oval 8">
            <a:hlinkClick r:id="rId6" action="ppaction://hlinksldjump"/>
          </p:cNvPr>
          <p:cNvSpPr/>
          <p:nvPr/>
        </p:nvSpPr>
        <p:spPr>
          <a:xfrm>
            <a:off x="8893444" y="3025474"/>
            <a:ext cx="1596326" cy="15808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Around 20 Days</a:t>
            </a:r>
            <a:endParaRPr lang="en-US" dirty="0">
              <a:solidFill>
                <a:schemeClr val="tx1"/>
              </a:solidFill>
            </a:endParaRPr>
          </a:p>
        </p:txBody>
      </p:sp>
    </p:spTree>
    <p:extLst>
      <p:ext uri="{BB962C8B-B14F-4D97-AF65-F5344CB8AC3E}">
        <p14:creationId xmlns:p14="http://schemas.microsoft.com/office/powerpoint/2010/main" val="89648522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1805"/>
          <a:stretch/>
        </p:blipFill>
        <p:spPr>
          <a:xfrm>
            <a:off x="4389359" y="4606301"/>
            <a:ext cx="1980445" cy="5227373"/>
          </a:xfrm>
          <a:prstGeom prst="rect">
            <a:avLst/>
          </a:prstGeom>
        </p:spPr>
      </p:pic>
      <p:sp>
        <p:nvSpPr>
          <p:cNvPr id="5" name="Rectangle 4"/>
          <p:cNvSpPr/>
          <p:nvPr/>
        </p:nvSpPr>
        <p:spPr>
          <a:xfrm>
            <a:off x="0" y="0"/>
            <a:ext cx="12192000" cy="14878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smtClean="0">
                <a:solidFill>
                  <a:schemeClr val="bg1"/>
                </a:solidFill>
              </a:rPr>
              <a:t>Oh no you got your question wrong! He is going to give you one more chance</a:t>
            </a:r>
            <a:r>
              <a:rPr lang="is-IS" sz="2400" dirty="0" smtClean="0">
                <a:solidFill>
                  <a:schemeClr val="bg1"/>
                </a:solidFill>
              </a:rPr>
              <a:t>…</a:t>
            </a:r>
          </a:p>
          <a:p>
            <a:pPr algn="ctr"/>
            <a:r>
              <a:rPr lang="is-IS" sz="2400" dirty="0" smtClean="0">
                <a:solidFill>
                  <a:schemeClr val="bg1"/>
                </a:solidFill>
              </a:rPr>
              <a:t>What happened to the brain during mummification?</a:t>
            </a:r>
            <a:endParaRPr lang="en-US" sz="2400"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2688" y="2355742"/>
            <a:ext cx="2537024" cy="1774555"/>
          </a:xfrm>
          <a:prstGeom prst="rect">
            <a:avLst/>
          </a:prstGeom>
        </p:spPr>
      </p:pic>
      <p:sp>
        <p:nvSpPr>
          <p:cNvPr id="9" name="Oval 8">
            <a:hlinkClick r:id="rId5" action="ppaction://hlinksldjump"/>
          </p:cNvPr>
          <p:cNvSpPr/>
          <p:nvPr/>
        </p:nvSpPr>
        <p:spPr>
          <a:xfrm>
            <a:off x="8716397" y="2464231"/>
            <a:ext cx="2284817" cy="21420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It had no use and </a:t>
            </a:r>
            <a:r>
              <a:rPr lang="en-US" smtClean="0">
                <a:solidFill>
                  <a:schemeClr val="tx1"/>
                </a:solidFill>
              </a:rPr>
              <a:t>was removed through the nose using a metal hook.</a:t>
            </a:r>
            <a:endParaRPr lang="en-US" dirty="0">
              <a:solidFill>
                <a:schemeClr val="tx1"/>
              </a:solidFill>
            </a:endParaRPr>
          </a:p>
        </p:txBody>
      </p:sp>
      <p:sp>
        <p:nvSpPr>
          <p:cNvPr id="10" name="Oval 9">
            <a:hlinkClick r:id="rId6" action="ppaction://hlinksldjump"/>
          </p:cNvPr>
          <p:cNvSpPr/>
          <p:nvPr/>
        </p:nvSpPr>
        <p:spPr>
          <a:xfrm>
            <a:off x="1239864" y="2409986"/>
            <a:ext cx="2506139" cy="225055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It was valuable and was removed carefully, preserved </a:t>
            </a:r>
            <a:r>
              <a:rPr lang="en-US" smtClean="0">
                <a:solidFill>
                  <a:schemeClr val="tx1"/>
                </a:solidFill>
              </a:rPr>
              <a:t>and placed back in the skull.</a:t>
            </a:r>
            <a:endParaRPr lang="en-US" dirty="0">
              <a:solidFill>
                <a:schemeClr val="tx1"/>
              </a:solidFill>
            </a:endParaRPr>
          </a:p>
        </p:txBody>
      </p:sp>
    </p:spTree>
    <p:extLst>
      <p:ext uri="{BB962C8B-B14F-4D97-AF65-F5344CB8AC3E}">
        <p14:creationId xmlns:p14="http://schemas.microsoft.com/office/powerpoint/2010/main" val="197109696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1805"/>
          <a:stretch/>
        </p:blipFill>
        <p:spPr>
          <a:xfrm>
            <a:off x="4601814" y="3911019"/>
            <a:ext cx="1298518" cy="3427429"/>
          </a:xfrm>
          <a:prstGeom prst="rect">
            <a:avLst/>
          </a:prstGeom>
        </p:spPr>
      </p:pic>
      <p:sp>
        <p:nvSpPr>
          <p:cNvPr id="5" name="Rectangle 4"/>
          <p:cNvSpPr/>
          <p:nvPr/>
        </p:nvSpPr>
        <p:spPr>
          <a:xfrm>
            <a:off x="0" y="0"/>
            <a:ext cx="12192000" cy="14878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smtClean="0">
                <a:solidFill>
                  <a:schemeClr val="bg1"/>
                </a:solidFill>
              </a:rPr>
              <a:t>You are back in the tunnel, you can either go back down the ladder, or continue on straight ahead. </a:t>
            </a:r>
            <a:endParaRPr lang="en-US" sz="2400" dirty="0">
              <a:solidFill>
                <a:schemeClr val="bg1"/>
              </a:solidFill>
            </a:endParaRPr>
          </a:p>
        </p:txBody>
      </p:sp>
      <p:sp>
        <p:nvSpPr>
          <p:cNvPr id="6" name="Right Arrow 5">
            <a:hlinkClick r:id="rId4" action="ppaction://hlinksldjump"/>
          </p:cNvPr>
          <p:cNvSpPr/>
          <p:nvPr/>
        </p:nvSpPr>
        <p:spPr>
          <a:xfrm rot="16200000">
            <a:off x="4999541" y="3180711"/>
            <a:ext cx="811357" cy="649259"/>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hlinkClick r:id="rId5" action="ppaction://hlinksldjump"/>
          </p:cNvPr>
          <p:cNvSpPr/>
          <p:nvPr/>
        </p:nvSpPr>
        <p:spPr>
          <a:xfrm rot="5400000">
            <a:off x="5648800" y="6127692"/>
            <a:ext cx="811357" cy="649259"/>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496781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14878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smtClean="0">
                <a:solidFill>
                  <a:schemeClr val="bg1"/>
                </a:solidFill>
              </a:rPr>
              <a:t>Wow this is a pretty amazing room</a:t>
            </a:r>
            <a:r>
              <a:rPr lang="is-IS" sz="2400" dirty="0" smtClean="0">
                <a:solidFill>
                  <a:schemeClr val="bg1"/>
                </a:solidFill>
              </a:rPr>
              <a:t>… Looks like a dead end though. You could turn around and go back? Or maybe we can have a look near the statue and see what we can find.</a:t>
            </a:r>
            <a:endParaRPr lang="en-US" sz="2400" dirty="0">
              <a:solidFill>
                <a:schemeClr val="bg1"/>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1805"/>
          <a:stretch/>
        </p:blipFill>
        <p:spPr>
          <a:xfrm>
            <a:off x="4586316" y="4355023"/>
            <a:ext cx="707540" cy="1867546"/>
          </a:xfrm>
          <a:prstGeom prst="rect">
            <a:avLst/>
          </a:prstGeom>
        </p:spPr>
      </p:pic>
      <p:sp>
        <p:nvSpPr>
          <p:cNvPr id="6" name="Right Arrow 5">
            <a:hlinkClick r:id="rId4" action="ppaction://hlinksldjump"/>
          </p:cNvPr>
          <p:cNvSpPr/>
          <p:nvPr/>
        </p:nvSpPr>
        <p:spPr>
          <a:xfrm rot="18817802">
            <a:off x="4792577" y="3852623"/>
            <a:ext cx="733866" cy="436807"/>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hlinkClick r:id="rId5" action="ppaction://hlinksldjump"/>
          </p:cNvPr>
          <p:cNvSpPr/>
          <p:nvPr/>
        </p:nvSpPr>
        <p:spPr>
          <a:xfrm rot="5593008">
            <a:off x="5967716" y="6171870"/>
            <a:ext cx="733866" cy="436807"/>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379650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17369</TotalTime>
  <Words>906</Words>
  <Application>Microsoft Macintosh PowerPoint</Application>
  <PresentationFormat>Widescreen</PresentationFormat>
  <Paragraphs>66</Paragraphs>
  <Slides>29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Calibri</vt:lpstr>
      <vt:lpstr>Calibri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cassie kennedy</dc:creator>
  <cp:lastModifiedBy>cassie kennedy</cp:lastModifiedBy>
  <cp:revision>28</cp:revision>
  <dcterms:created xsi:type="dcterms:W3CDTF">2017-12-21T04:49:28Z</dcterms:created>
  <dcterms:modified xsi:type="dcterms:W3CDTF">2018-01-02T06:19:02Z</dcterms:modified>
</cp:coreProperties>
</file>